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media/image2.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3.jpeg" ContentType="image/jpeg"/>
  <Override PartName="/ppt/notesSlides/notesSlide5.xml" ContentType="application/vnd.openxmlformats-officedocument.presentationml.notesSlide+xml"/>
  <Override PartName="/ppt/media/image4.jpeg" ContentType="image/jpeg"/>
  <Override PartName="/ppt/media/image5.jpe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media/image6.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noFill/>
        </a:fill>
      </a:tcStyle>
    </a:wholeTbl>
    <a:band2H>
      <a:tcTxStyle b="def" i="def"/>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000000"/>
              </a:solidFill>
              <a:prstDash val="solid"/>
              <a:miter lim="400000"/>
            </a:ln>
          </a:left>
          <a:right>
            <a:ln w="12700" cap="flat">
              <a:solidFill>
                <a:srgbClr val="C4C6C6"/>
              </a:solidFill>
              <a:prstDash val="solid"/>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E8E9E8"/>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no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0" cap="flat">
              <a:noFill/>
              <a:miter lim="400000"/>
            </a:ln>
          </a:bottom>
          <a:insideH>
            <a:ln w="12700" cap="flat">
              <a:noFill/>
              <a:miter lim="400000"/>
            </a:ln>
          </a:insideH>
          <a:insideV>
            <a:ln w="12700" cap="flat">
              <a:noFill/>
              <a:miter lim="400000"/>
            </a:ln>
          </a:insideV>
        </a:tcBdr>
        <a:fill>
          <a:solidFill>
            <a:schemeClr val="accent1">
              <a:satOff val="12166"/>
              <a:lumOff val="-13042"/>
            </a:schemeClr>
          </a:solidFill>
        </a:fill>
      </a:tcStyle>
    </a:firstRow>
  </a:tblStyle>
  <a:tblStyle styleId="{C7B018BB-80A7-4F77-B60F-C8B233D01FF8}"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b="def" i="def"/>
      <a:tcStyle>
        <a:tcBdr/>
        <a:fill>
          <a:solidFill>
            <a:srgbClr val="EFF8FA"/>
          </a:solidFill>
        </a:fill>
      </a:tcStyle>
    </a:band2H>
    <a:firstCo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4F728F"/>
              </a:solidFill>
              <a:prstDash val="solid"/>
              <a:miter lim="400000"/>
            </a:ln>
          </a:top>
          <a:bottom>
            <a:ln w="12700" cap="flat">
              <a:solidFill>
                <a:srgbClr val="4F728F"/>
              </a:solidFill>
              <a:prstDash val="solid"/>
              <a:miter lim="400000"/>
            </a:ln>
          </a:bottom>
          <a:insideH>
            <a:ln w="12700" cap="flat">
              <a:solidFill>
                <a:srgbClr val="4F728F"/>
              </a:solidFill>
              <a:prstDash val="solid"/>
              <a:miter lim="400000"/>
            </a:ln>
          </a:insideH>
          <a:insideV>
            <a:ln w="12700" cap="flat">
              <a:noFill/>
              <a:miter lim="400000"/>
            </a:ln>
          </a:insideV>
        </a:tcBdr>
        <a:fill>
          <a:solidFill>
            <a:srgbClr val="D4DADF"/>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638EB0"/>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173D59"/>
          </a:solidFill>
        </a:fill>
      </a:tcStyle>
    </a:firstRow>
  </a:tblStyle>
  <a:tblStyle styleId="{EEE7283C-3CF3-47DC-8721-378D4A62B228}" styleName="">
    <a:tblBg/>
    <a:wholeTbl>
      <a:tcTxStyle b="off" i="off">
        <a:font>
          <a:latin typeface="Helvetica Neue"/>
          <a:ea typeface="Helvetica Neue"/>
          <a:cs typeface="Helvetica Neue"/>
        </a:font>
        <a:srgbClr val="444444"/>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b="def" i="def"/>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3C3C1D"/>
              </a:solidFill>
              <a:prstDash val="solid"/>
              <a:miter lim="400000"/>
            </a:ln>
          </a:left>
          <a:right>
            <a:ln w="12700" cap="flat">
              <a:solidFill>
                <a:schemeClr val="accent2">
                  <a:hueOff val="-487087"/>
                  <a:satOff val="-2686"/>
                  <a:lumOff val="14808"/>
                </a:schemeClr>
              </a:solidFill>
              <a:prstDash val="solid"/>
              <a:miter lim="400000"/>
            </a:ln>
          </a:right>
          <a:top>
            <a:ln w="12700" cap="flat">
              <a:solidFill>
                <a:schemeClr val="accent2">
                  <a:hueOff val="-487087"/>
                  <a:satOff val="-2686"/>
                  <a:lumOff val="14808"/>
                </a:schemeClr>
              </a:solidFill>
              <a:prstDash val="solid"/>
              <a:miter lim="400000"/>
            </a:ln>
          </a:top>
          <a:bottom>
            <a:ln w="12700" cap="flat">
              <a:solidFill>
                <a:schemeClr val="accent2">
                  <a:hueOff val="-487087"/>
                  <a:satOff val="-2686"/>
                  <a:lumOff val="14808"/>
                </a:schemeClr>
              </a:solidFill>
              <a:prstDash val="solid"/>
              <a:miter lim="400000"/>
            </a:ln>
          </a:bottom>
          <a:insideH>
            <a:ln w="12700" cap="flat">
              <a:solidFill>
                <a:schemeClr val="accent2">
                  <a:hueOff val="-487087"/>
                  <a:satOff val="-2686"/>
                  <a:lumOff val="14808"/>
                </a:schemeClr>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CFCDBB"/>
          </a:solidFill>
        </a:fill>
      </a:tcStyle>
    </a:firstCol>
    <a:lastRow>
      <a:tcTxStyle b="off" i="off">
        <a:font>
          <a:latin typeface="Helvetica Neue"/>
          <a:ea typeface="Helvetica Neue"/>
          <a:cs typeface="Helvetica Neue"/>
        </a:font>
        <a:srgbClr val="444444"/>
      </a:tcTxStyle>
      <a:tcStyle>
        <a:tcBdr>
          <a:left>
            <a:ln w="12700" cap="flat">
              <a:solidFill>
                <a:srgbClr val="C6C6C6"/>
              </a:solidFill>
              <a:prstDash val="solid"/>
              <a:miter lim="400000"/>
            </a:ln>
          </a:left>
          <a:right>
            <a:ln w="12700" cap="flat">
              <a:solidFill>
                <a:srgbClr val="C6C6C6"/>
              </a:solidFill>
              <a:prstDash val="solid"/>
              <a:miter lim="400000"/>
            </a:ln>
          </a:right>
          <a:top>
            <a:ln w="12700" cap="flat">
              <a:solidFill>
                <a:srgbClr val="656839"/>
              </a:solidFill>
              <a:prstDash val="solid"/>
              <a:miter lim="400000"/>
            </a:ln>
          </a:top>
          <a:bottom>
            <a:ln w="12700" cap="flat">
              <a:solidFill>
                <a:srgbClr val="3C3C1D"/>
              </a:solidFill>
              <a:prstDash val="solid"/>
              <a:miter lim="400000"/>
            </a:ln>
          </a:bottom>
          <a:insideH>
            <a:ln w="12700" cap="flat">
              <a:solidFill>
                <a:srgbClr val="C6C6C6"/>
              </a:solidFill>
              <a:prstDash val="solid"/>
              <a:miter lim="400000"/>
            </a:ln>
          </a:insideH>
          <a:insideV>
            <a:ln w="12700" cap="flat">
              <a:solidFill>
                <a:srgbClr val="C6C6C6"/>
              </a:solidFill>
              <a:prstDash val="solid"/>
              <a:miter lim="400000"/>
            </a:ln>
          </a:insideV>
        </a:tcBdr>
        <a:fill>
          <a:solidFill>
            <a:srgbClr val="E8E9E8"/>
          </a:solidFill>
        </a:fill>
      </a:tcStyle>
    </a:lastRow>
    <a:firstRow>
      <a:tcTxStyle b="off" i="off">
        <a:font>
          <a:latin typeface="Helvetica Neue"/>
          <a:ea typeface="Helvetica Neue"/>
          <a:cs typeface="Helvetica Neue"/>
        </a:font>
        <a:srgbClr val="FFFFFF"/>
      </a:tcTxStyle>
      <a:tcStyle>
        <a:tcBdr>
          <a:left>
            <a:ln w="12700" cap="flat">
              <a:solidFill>
                <a:schemeClr val="accent2">
                  <a:hueOff val="-487087"/>
                  <a:satOff val="-2686"/>
                  <a:lumOff val="14808"/>
                </a:schemeClr>
              </a:solidFill>
              <a:prstDash val="solid"/>
              <a:miter lim="400000"/>
            </a:ln>
          </a:left>
          <a:right>
            <a:ln w="12700" cap="flat">
              <a:solidFill>
                <a:schemeClr val="accent2">
                  <a:hueOff val="-487087"/>
                  <a:satOff val="-2686"/>
                  <a:lumOff val="14808"/>
                </a:schemeClr>
              </a:solidFill>
              <a:prstDash val="solid"/>
              <a:miter lim="400000"/>
            </a:ln>
          </a:right>
          <a:top>
            <a:ln w="12700" cap="flat">
              <a:solidFill>
                <a:srgbClr val="3C3C1D"/>
              </a:solidFill>
              <a:prstDash val="solid"/>
              <a:miter lim="400000"/>
            </a:ln>
          </a:top>
          <a:bottom>
            <a:ln w="12700" cap="flat">
              <a:solidFill>
                <a:srgbClr val="CBCBCB"/>
              </a:solidFill>
              <a:prstDash val="solid"/>
              <a:miter lim="400000"/>
            </a:ln>
          </a:bottom>
          <a:insideH>
            <a:ln w="12700" cap="flat">
              <a:solidFill>
                <a:srgbClr val="AAA485"/>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656839"/>
          </a:solidFill>
        </a:fill>
      </a:tcStyle>
    </a:firstRow>
  </a:tblStyle>
  <a:tblStyle styleId="{CF821DB8-F4EB-4A41-A1BA-3FCAFE7338EE}"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F1F1F1"/>
          </a:solidFill>
        </a:fill>
      </a:tcStyle>
    </a:wholeTbl>
    <a:band2H>
      <a:tcTxStyle b="def" i="def"/>
      <a:tcStyle>
        <a:tcBdr/>
        <a:fill>
          <a:solidFill>
            <a:srgbClr val="E4E4E0"/>
          </a:solidFill>
        </a:fill>
      </a:tcStyle>
    </a:band2H>
    <a:firstCol>
      <a:tcTxStyle b="off" i="off">
        <a:font>
          <a:latin typeface="Helvetica Neue"/>
          <a:ea typeface="Helvetica Neue"/>
          <a:cs typeface="Helvetica Neue"/>
        </a:font>
        <a:srgbClr val="FFFFFF"/>
      </a:tcTxStyle>
      <a:tcStyle>
        <a:tcBdr>
          <a:left>
            <a:ln w="12700" cap="flat">
              <a:solidFill>
                <a:srgbClr val="515151"/>
              </a:solidFill>
              <a:prstDash val="solid"/>
              <a:miter lim="400000"/>
            </a:ln>
          </a:left>
          <a:right>
            <a:ln w="0" cap="flat">
              <a:noFill/>
              <a:miter lim="400000"/>
            </a:ln>
          </a:right>
          <a:top>
            <a:ln w="12700" cap="flat">
              <a:solidFill>
                <a:srgbClr val="7D7766"/>
              </a:solidFill>
              <a:prstDash val="solid"/>
              <a:miter lim="400000"/>
            </a:ln>
          </a:top>
          <a:bottom>
            <a:ln w="12700" cap="flat">
              <a:solidFill>
                <a:srgbClr val="7D7766"/>
              </a:solidFill>
              <a:prstDash val="solid"/>
              <a:miter lim="400000"/>
            </a:ln>
          </a:bottom>
          <a:insideH>
            <a:ln w="12700" cap="flat">
              <a:solidFill>
                <a:srgbClr val="7D7766"/>
              </a:solidFill>
              <a:prstDash val="solid"/>
              <a:miter lim="400000"/>
            </a:ln>
          </a:insideH>
          <a:insideV>
            <a:ln w="12700" cap="flat">
              <a:noFill/>
              <a:miter lim="400000"/>
            </a:ln>
          </a:insideV>
        </a:tcBdr>
        <a:fill>
          <a:solidFill>
            <a:srgbClr val="8F8B7E"/>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747474"/>
              </a:solidFill>
              <a:prstDash val="solid"/>
              <a:miter lim="400000"/>
            </a:ln>
          </a:top>
          <a:bottom>
            <a:ln w="12700" cap="flat">
              <a:solidFill>
                <a:srgbClr val="515151"/>
              </a:solidFill>
              <a:prstDash val="solid"/>
              <a:miter lim="400000"/>
            </a:ln>
          </a:bottom>
          <a:insideH>
            <a:ln w="12700" cap="flat">
              <a:noFill/>
              <a:miter lim="400000"/>
            </a:ln>
          </a:insideH>
          <a:insideV>
            <a:ln w="12700" cap="flat">
              <a:noFill/>
              <a:miter lim="400000"/>
            </a:ln>
          </a:insideV>
        </a:tcBdr>
        <a:fill>
          <a:solidFill>
            <a:srgbClr val="F1F1F1"/>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515151"/>
              </a:solidFill>
              <a:prstDash val="solid"/>
              <a:miter lim="400000"/>
            </a:ln>
          </a:top>
          <a:bottom>
            <a:ln w="25400" cap="flat">
              <a:solidFill>
                <a:schemeClr val="accent2">
                  <a:hueOff val="-487087"/>
                  <a:satOff val="-2686"/>
                  <a:lumOff val="14808"/>
                </a:schemeClr>
              </a:solidFill>
              <a:prstDash val="solid"/>
              <a:miter lim="400000"/>
            </a:ln>
          </a:bottom>
          <a:insideH>
            <a:ln w="12700" cap="flat">
              <a:noFill/>
              <a:miter lim="400000"/>
            </a:ln>
          </a:insideH>
          <a:insideV>
            <a:ln w="12700" cap="flat">
              <a:noFill/>
              <a:miter lim="400000"/>
            </a:ln>
          </a:insideV>
        </a:tcBdr>
        <a:fill>
          <a:solidFill>
            <a:srgbClr val="5E5A4C"/>
          </a:solidFill>
        </a:fill>
      </a:tcStyle>
    </a:firstRow>
  </a:tblStyle>
  <a:tblStyle styleId="{33BA23B1-9221-436E-865A-0063620EA4FD}" styleName="">
    <a:tblBg/>
    <a:wholeTb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solidFill>
                <a:srgbClr val="747474"/>
              </a:solidFill>
              <a:prstDash val="solid"/>
              <a:miter lim="400000"/>
            </a:ln>
          </a:insideH>
          <a:insideV>
            <a:ln w="12700" cap="flat">
              <a:solidFill>
                <a:srgbClr val="747474"/>
              </a:solidFill>
              <a:prstDash val="solid"/>
              <a:miter lim="400000"/>
            </a:ln>
          </a:insideV>
        </a:tcBdr>
        <a:fill>
          <a:noFill/>
        </a:fill>
      </a:tcStyle>
    </a:wholeTbl>
    <a:band2H>
      <a:tcTxStyle b="def" i="def"/>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lastRow>
    <a:fir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firstRow>
  </a:tblStyle>
  <a:tblStyle styleId="{2708684C-4D16-4618-839F-0558EEFCDFE6}" styleName="">
    <a:tblBg/>
    <a:wholeTbl>
      <a:tcTxStyle b="off" i="off">
        <a:font>
          <a:latin typeface="Helvetica Neue"/>
          <a:ea typeface="Helvetica Neue"/>
          <a:cs typeface="Helvetica Neue"/>
        </a:font>
        <a:srgbClr val="777777"/>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525252"/>
              </a:solidFill>
              <a:custDash>
                <a:ds d="200000" sp="200000"/>
              </a:custDash>
              <a:miter lim="400000"/>
            </a:ln>
          </a:top>
          <a:bottom>
            <a:ln w="12700" cap="flat">
              <a:solidFill>
                <a:srgbClr val="525252"/>
              </a:solidFill>
              <a:custDash>
                <a:ds d="200000" sp="200000"/>
              </a:custDash>
              <a:miter lim="400000"/>
            </a:ln>
          </a:bottom>
          <a:insideH>
            <a:ln w="12700" cap="flat">
              <a:solidFill>
                <a:srgbClr val="525252"/>
              </a:solidFill>
              <a:custDash>
                <a:ds d="200000" sp="200000"/>
              </a:custDash>
              <a:miter lim="400000"/>
            </a:ln>
          </a:insideH>
          <a:insideV>
            <a:ln w="12700" cap="flat">
              <a:solidFill>
                <a:srgbClr val="C9C9C9"/>
              </a:solidFill>
              <a:prstDash val="solid"/>
              <a:miter lim="400000"/>
            </a:ln>
          </a:insideV>
        </a:tcBdr>
        <a:fill>
          <a:noFill/>
        </a:fill>
      </a:tcStyle>
    </a:wholeTbl>
    <a:band2H>
      <a:tcTxStyle b="def" i="def"/>
      <a:tcStyle>
        <a:tcBdr/>
        <a:fill>
          <a:solidFill>
            <a:srgbClr val="D2D2D2">
              <a:alpha val="30000"/>
            </a:srgbClr>
          </a:solidFill>
        </a:fill>
      </a:tcStyle>
    </a:band2H>
    <a:firstCol>
      <a:tcTxStyle b="off" i="off">
        <a:font>
          <a:latin typeface="Helvetica Neue Medium"/>
          <a:ea typeface="Helvetica Neue Medium"/>
          <a:cs typeface="Helvetica Neue Medium"/>
        </a:font>
        <a:srgbClr val="555555"/>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C9C9C9"/>
              </a:solidFill>
              <a:prstDash val="solid"/>
              <a:miter lim="400000"/>
            </a:ln>
          </a:top>
          <a:bottom>
            <a:ln w="12700" cap="flat">
              <a:solidFill>
                <a:srgbClr val="C9C9C9"/>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Col>
    <a:la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lastRow>
    <a:fir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gif>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4" name="Shape 124"/>
          <p:cNvSpPr/>
          <p:nvPr>
            <p:ph type="sldImg"/>
          </p:nvPr>
        </p:nvSpPr>
        <p:spPr>
          <a:xfrm>
            <a:off x="1143000" y="685800"/>
            <a:ext cx="4572000" cy="3429000"/>
          </a:xfrm>
          <a:prstGeom prst="rect">
            <a:avLst/>
          </a:prstGeom>
        </p:spPr>
        <p:txBody>
          <a:bodyPr/>
          <a:lstStyle/>
          <a:p>
            <a:pPr/>
          </a:p>
        </p:txBody>
      </p:sp>
      <p:sp>
        <p:nvSpPr>
          <p:cNvPr id="125" name="Shape 12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defRPr cap="all" sz="1700"/>
            </a:pPr>
            <a:r>
              <a:t>E</a:t>
            </a:r>
            <a:r>
              <a:rPr cap="none"/>
              <a:t>n la primera diapositiva como en la segunda diapositiva, debo presentarme y decir el título y subtítulo de mi TFG. Además, debo añadir que se ha realizado bajo la supervisión de quién lo he realizado y dar las gracias.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Shape 295"/>
          <p:cNvSpPr/>
          <p:nvPr>
            <p:ph type="sldImg"/>
          </p:nvPr>
        </p:nvSpPr>
        <p:spPr>
          <a:prstGeom prst="rect">
            <a:avLst/>
          </a:prstGeom>
        </p:spPr>
        <p:txBody>
          <a:bodyPr/>
          <a:lstStyle/>
          <a:p>
            <a:pPr/>
          </a:p>
        </p:txBody>
      </p:sp>
      <p:sp>
        <p:nvSpPr>
          <p:cNvPr id="296" name="Shape 296"/>
          <p:cNvSpPr/>
          <p:nvPr>
            <p:ph type="body" sz="quarter" idx="1"/>
          </p:nvPr>
        </p:nvSpPr>
        <p:spPr>
          <a:prstGeom prst="rect">
            <a:avLst/>
          </a:prstGeom>
        </p:spPr>
        <p:txBody>
          <a:bodyPr/>
          <a:lstStyle>
            <a:lvl1pPr>
              <a:defRPr sz="1700"/>
            </a:lvl1pPr>
          </a:lstStyle>
          <a:p>
            <a:pPr/>
            <a:r>
              <a:t>Hoja para cerrar el documento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Shape 153"/>
          <p:cNvSpPr/>
          <p:nvPr>
            <p:ph type="sldImg"/>
          </p:nvPr>
        </p:nvSpPr>
        <p:spPr>
          <a:prstGeom prst="rect">
            <a:avLst/>
          </a:prstGeom>
        </p:spPr>
        <p:txBody>
          <a:bodyPr/>
          <a:lstStyle/>
          <a:p>
            <a:pPr/>
          </a:p>
        </p:txBody>
      </p:sp>
      <p:sp>
        <p:nvSpPr>
          <p:cNvPr id="154" name="Shape 154"/>
          <p:cNvSpPr/>
          <p:nvPr>
            <p:ph type="body" sz="quarter" idx="1"/>
          </p:nvPr>
        </p:nvSpPr>
        <p:spPr>
          <a:prstGeom prst="rect">
            <a:avLst/>
          </a:prstGeom>
        </p:spPr>
        <p:txBody>
          <a:bodyPr/>
          <a:lstStyle>
            <a:lvl1pPr>
              <a:defRPr sz="1700"/>
            </a:lvl1pPr>
          </a:lstStyle>
          <a:p>
            <a:pPr/>
            <a:r>
              <a:t>No hace falta dar mucha atención al contenido, simplemente decir que estos son los puntos que abarcaremos y veremos a lo largo del proyecto.</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lvl1pPr>
              <a:defRPr sz="1700"/>
            </a:lvl1pPr>
          </a:lstStyle>
          <a:p>
            <a:pPr/>
            <a:r>
              <a:t>No hace falta dar mucha atención al contenido, simplemente decir que estos son los puntos que abarcaremos y veremos a lo largo del proyecto.</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Que son los certificados digitales, que son las claves digitales, Forma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Shape 210"/>
          <p:cNvSpPr/>
          <p:nvPr>
            <p:ph type="sldImg"/>
          </p:nvPr>
        </p:nvSpPr>
        <p:spPr>
          <a:prstGeom prst="rect">
            <a:avLst/>
          </a:prstGeom>
        </p:spPr>
        <p:txBody>
          <a:bodyPr/>
          <a:lstStyle/>
          <a:p>
            <a:pPr/>
          </a:p>
        </p:txBody>
      </p:sp>
      <p:sp>
        <p:nvSpPr>
          <p:cNvPr id="211" name="Shape 211"/>
          <p:cNvSpPr/>
          <p:nvPr>
            <p:ph type="body" sz="quarter" idx="1"/>
          </p:nvPr>
        </p:nvSpPr>
        <p:spPr>
          <a:prstGeom prst="rect">
            <a:avLst/>
          </a:prstGeom>
        </p:spPr>
        <p:txBody>
          <a:bodyPr/>
          <a:lstStyle>
            <a:lvl1pPr>
              <a:defRPr sz="1700"/>
            </a:lvl1pPr>
          </a:lstStyle>
          <a:p>
            <a:pPr/>
            <a:r>
              <a:t>No hace falta dar mucha atención al contenido, simplemente decir que estos son los puntos que abarcaremos y veremos a lo largo del proyecto.</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hape 241"/>
          <p:cNvSpPr/>
          <p:nvPr>
            <p:ph type="sldImg"/>
          </p:nvPr>
        </p:nvSpPr>
        <p:spPr>
          <a:prstGeom prst="rect">
            <a:avLst/>
          </a:prstGeom>
        </p:spPr>
        <p:txBody>
          <a:bodyPr/>
          <a:lstStyle/>
          <a:p>
            <a:pPr/>
          </a:p>
        </p:txBody>
      </p:sp>
      <p:sp>
        <p:nvSpPr>
          <p:cNvPr id="242" name="Shape 242"/>
          <p:cNvSpPr/>
          <p:nvPr>
            <p:ph type="body" sz="quarter" idx="1"/>
          </p:nvPr>
        </p:nvSpPr>
        <p:spPr>
          <a:prstGeom prst="rect">
            <a:avLst/>
          </a:prstGeom>
        </p:spPr>
        <p:txBody>
          <a:bodyPr/>
          <a:lstStyle>
            <a:lvl1pPr>
              <a:defRPr sz="1700"/>
            </a:lvl1pPr>
          </a:lstStyle>
          <a:p>
            <a:pPr/>
            <a:r>
              <a:t>No hace falta dar mucha atención al contenido, simplemente decir que estos son los puntos que abarcaremos y veremos a lo largo del proyecto.</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hape 264"/>
          <p:cNvSpPr/>
          <p:nvPr>
            <p:ph type="sldImg"/>
          </p:nvPr>
        </p:nvSpPr>
        <p:spPr>
          <a:prstGeom prst="rect">
            <a:avLst/>
          </a:prstGeom>
        </p:spPr>
        <p:txBody>
          <a:bodyPr/>
          <a:lstStyle/>
          <a:p>
            <a:pPr/>
          </a:p>
        </p:txBody>
      </p:sp>
      <p:sp>
        <p:nvSpPr>
          <p:cNvPr id="265" name="Shape 265"/>
          <p:cNvSpPr/>
          <p:nvPr>
            <p:ph type="body" sz="quarter" idx="1"/>
          </p:nvPr>
        </p:nvSpPr>
        <p:spPr>
          <a:prstGeom prst="rect">
            <a:avLst/>
          </a:prstGeom>
        </p:spPr>
        <p:txBody>
          <a:bodyPr/>
          <a:lstStyle/>
          <a:p>
            <a:pPr/>
            <a:r>
              <a:t>Se ha implementado un sistema de firma digital y verificación de la firma con RSA. Para ello se debe de realizar: </a:t>
            </a:r>
          </a:p>
          <a:p>
            <a:pPr/>
            <a:r>
              <a:t>Para la generación de la clave, se usa el sistema criptográfico con clave pública RSA que es un algoritmo asimétrico cifrador de bloques, que utiliza una clave pública que distribuye, y otra privada, que guarda en secreto. Los mensajes enviados se representan mediante números y el funcionamiento se basa en el producto de dos números primos grandes elegidos al azar para conformar la clave de descifrado.</a:t>
            </a:r>
          </a:p>
          <a:p>
            <a:pPr/>
            <a:r>
              <a:t>Para la generación de la firma, se introducirá un mensaje a cifrar (fichero) y el fichero con la clave (privada), y deberá generar una firma, que se guardará en un fichero de texto. En este caso, el mensaje será Hola, y la clave privada la obtenida del apartado anterior. Puesto que lo que realmente se firma no es el mensaje, sino un resumen del mensaje, hay que generar un resumen de dicho mensaje. Para ello emplearemos la función SHA1, esta función hash es un algoritmo matemático que permite calcular un valor resumen de los datos a ser firmados digitalmente. Cuando la entrada es un documento, el resultado de la función es un número que identifica inequívocamente al texto.</a:t>
            </a:r>
          </a:p>
          <a:p>
            <a:pPr/>
            <a:r>
              <a:t>Para la verificación de la firma, se introduce el mensaje (fichero) que se ha firmado, un fichero con la firma (con el mismo formato que el generado en el apartado anterior) y un fichero con la clave (pública).</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hape 271"/>
          <p:cNvSpPr/>
          <p:nvPr>
            <p:ph type="sldImg"/>
          </p:nvPr>
        </p:nvSpPr>
        <p:spPr>
          <a:prstGeom prst="rect">
            <a:avLst/>
          </a:prstGeom>
        </p:spPr>
        <p:txBody>
          <a:bodyPr/>
          <a:lstStyle/>
          <a:p>
            <a:pPr/>
          </a:p>
        </p:txBody>
      </p:sp>
      <p:sp>
        <p:nvSpPr>
          <p:cNvPr id="272" name="Shape 272"/>
          <p:cNvSpPr/>
          <p:nvPr>
            <p:ph type="body" sz="quarter" idx="1"/>
          </p:nvPr>
        </p:nvSpPr>
        <p:spPr>
          <a:prstGeom prst="rect">
            <a:avLst/>
          </a:prstGeom>
        </p:spPr>
        <p:txBody>
          <a:bodyPr/>
          <a:lstStyle>
            <a:lvl1pPr>
              <a:defRPr sz="1700"/>
            </a:lvl1pPr>
          </a:lstStyle>
          <a:p>
            <a:pPr/>
            <a:r>
              <a:t>No hace falta dar mucha atención al contenido, simplemente decir que estos son los puntos que abarcaremos y veremos a lo largo del proyecto.</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Shape 281"/>
          <p:cNvSpPr/>
          <p:nvPr>
            <p:ph type="sldImg"/>
          </p:nvPr>
        </p:nvSpPr>
        <p:spPr>
          <a:prstGeom prst="rect">
            <a:avLst/>
          </a:prstGeom>
        </p:spPr>
        <p:txBody>
          <a:bodyPr/>
          <a:lstStyle/>
          <a:p>
            <a:pPr/>
          </a:p>
        </p:txBody>
      </p:sp>
      <p:sp>
        <p:nvSpPr>
          <p:cNvPr id="282" name="Shape 282"/>
          <p:cNvSpPr/>
          <p:nvPr>
            <p:ph type="body" sz="quarter" idx="1"/>
          </p:nvPr>
        </p:nvSpPr>
        <p:spPr>
          <a:prstGeom prst="rect">
            <a:avLst/>
          </a:prstGeom>
        </p:spPr>
        <p:txBody>
          <a:bodyPr/>
          <a:lstStyle>
            <a:lvl1pPr>
              <a:defRPr sz="1700"/>
            </a:lvl1pPr>
          </a:lstStyle>
          <a:p>
            <a:pPr/>
            <a:r>
              <a:t>Comentar brevemente la bibliografía más relevante/importante o la que más hemos usado para realizar el trabajo.</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ítulo y subtítulo">
    <p:spTree>
      <p:nvGrpSpPr>
        <p:cNvPr id="1" name=""/>
        <p:cNvGrpSpPr/>
        <p:nvPr/>
      </p:nvGrpSpPr>
      <p:grpSpPr>
        <a:xfrm>
          <a:off x="0" y="0"/>
          <a:ext cx="0" cy="0"/>
          <a:chOff x="0" y="0"/>
          <a:chExt cx="0" cy="0"/>
        </a:xfrm>
      </p:grpSpPr>
      <p:sp>
        <p:nvSpPr>
          <p:cNvPr id="12" name="Línea"/>
          <p:cNvSpPr/>
          <p:nvPr/>
        </p:nvSpPr>
        <p:spPr>
          <a:xfrm>
            <a:off x="1066800" y="6680200"/>
            <a:ext cx="22252676" cy="182"/>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3" name="Texto del título"/>
          <p:cNvSpPr txBox="1"/>
          <p:nvPr>
            <p:ph type="title"/>
          </p:nvPr>
        </p:nvSpPr>
        <p:spPr>
          <a:xfrm>
            <a:off x="1066800" y="1854200"/>
            <a:ext cx="22237700" cy="4470400"/>
          </a:xfrm>
          <a:prstGeom prst="rect">
            <a:avLst/>
          </a:prstGeom>
        </p:spPr>
        <p:txBody>
          <a:bodyPr/>
          <a:lstStyle/>
          <a:p>
            <a:pPr/>
            <a:r>
              <a:t>Texto del título</a:t>
            </a:r>
          </a:p>
        </p:txBody>
      </p:sp>
      <p:sp>
        <p:nvSpPr>
          <p:cNvPr id="14" name="Nivel de texto 1…"/>
          <p:cNvSpPr txBox="1"/>
          <p:nvPr>
            <p:ph type="body" sz="quarter" idx="1"/>
          </p:nvPr>
        </p:nvSpPr>
        <p:spPr>
          <a:xfrm>
            <a:off x="1066800" y="7048500"/>
            <a:ext cx="22237700" cy="1435100"/>
          </a:xfrm>
          <a:prstGeom prst="rect">
            <a:avLst/>
          </a:prstGeom>
        </p:spPr>
        <p:txBody>
          <a:bodyPr/>
          <a:lstStyle>
            <a:lvl1pPr marL="0" indent="0">
              <a:spcBef>
                <a:spcPts val="0"/>
              </a:spcBef>
              <a:buSzTx/>
              <a:buFontTx/>
              <a:buNone/>
              <a:defRPr sz="3600">
                <a:latin typeface="Helvetica Neue"/>
                <a:ea typeface="Helvetica Neue"/>
                <a:cs typeface="Helvetica Neue"/>
                <a:sym typeface="Helvetica Neue"/>
              </a:defRPr>
            </a:lvl1pPr>
            <a:lvl2pPr marL="0" indent="0">
              <a:spcBef>
                <a:spcPts val="0"/>
              </a:spcBef>
              <a:buSzTx/>
              <a:buFontTx/>
              <a:buNone/>
              <a:defRPr sz="3600">
                <a:latin typeface="Helvetica Neue"/>
                <a:ea typeface="Helvetica Neue"/>
                <a:cs typeface="Helvetica Neue"/>
                <a:sym typeface="Helvetica Neue"/>
              </a:defRPr>
            </a:lvl2pPr>
            <a:lvl3pPr marL="0" indent="0">
              <a:spcBef>
                <a:spcPts val="0"/>
              </a:spcBef>
              <a:buSzTx/>
              <a:buFontTx/>
              <a:buNone/>
              <a:defRPr sz="3600">
                <a:latin typeface="Helvetica Neue"/>
                <a:ea typeface="Helvetica Neue"/>
                <a:cs typeface="Helvetica Neue"/>
                <a:sym typeface="Helvetica Neue"/>
              </a:defRPr>
            </a:lvl3pPr>
            <a:lvl4pPr marL="0" indent="0">
              <a:spcBef>
                <a:spcPts val="0"/>
              </a:spcBef>
              <a:buSzTx/>
              <a:buFontTx/>
              <a:buNone/>
              <a:defRPr sz="3600">
                <a:latin typeface="Helvetica Neue"/>
                <a:ea typeface="Helvetica Neue"/>
                <a:cs typeface="Helvetica Neue"/>
                <a:sym typeface="Helvetica Neue"/>
              </a:defRPr>
            </a:lvl4pPr>
            <a:lvl5pPr marL="0" indent="0">
              <a:spcBef>
                <a:spcPts val="0"/>
              </a:spcBef>
              <a:buSzTx/>
              <a:buFontTx/>
              <a:buNone/>
              <a:defRPr sz="3600">
                <a:latin typeface="Helvetica Neue"/>
                <a:ea typeface="Helvetica Neue"/>
                <a:cs typeface="Helvetica Neue"/>
                <a:sym typeface="Helvetica Neue"/>
              </a:defRPr>
            </a:lvl5pPr>
          </a:lstStyle>
          <a:p>
            <a:pPr/>
            <a:r>
              <a:t>Nivel de texto 1</a:t>
            </a:r>
          </a:p>
          <a:p>
            <a:pPr lvl="1"/>
            <a:r>
              <a:t>Nivel de texto 2</a:t>
            </a:r>
          </a:p>
          <a:p>
            <a:pPr lvl="2"/>
            <a:r>
              <a:t>Nivel de texto 3</a:t>
            </a:r>
          </a:p>
          <a:p>
            <a:pPr lvl="3"/>
            <a:r>
              <a:t>Nivel de texto 4</a:t>
            </a:r>
          </a:p>
          <a:p>
            <a:pPr lvl="4"/>
            <a:r>
              <a:t>Nivel de texto 5</a:t>
            </a:r>
          </a:p>
        </p:txBody>
      </p:sp>
      <p:sp>
        <p:nvSpPr>
          <p:cNvPr id="15"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ita">
    <p:spTree>
      <p:nvGrpSpPr>
        <p:cNvPr id="1" name=""/>
        <p:cNvGrpSpPr/>
        <p:nvPr/>
      </p:nvGrpSpPr>
      <p:grpSpPr>
        <a:xfrm>
          <a:off x="0" y="0"/>
          <a:ext cx="0" cy="0"/>
          <a:chOff x="0" y="0"/>
          <a:chExt cx="0" cy="0"/>
        </a:xfrm>
      </p:grpSpPr>
      <p:sp>
        <p:nvSpPr>
          <p:cNvPr id="101" name="– Juan López"/>
          <p:cNvSpPr txBox="1"/>
          <p:nvPr>
            <p:ph type="body" sz="quarter" idx="13"/>
          </p:nvPr>
        </p:nvSpPr>
        <p:spPr>
          <a:xfrm>
            <a:off x="2387600" y="8953500"/>
            <a:ext cx="19621500" cy="647700"/>
          </a:xfrm>
          <a:prstGeom prst="rect">
            <a:avLst/>
          </a:prstGeom>
        </p:spPr>
        <p:txBody>
          <a:bodyPr>
            <a:spAutoFit/>
          </a:bodyPr>
          <a:lstStyle>
            <a:lvl1pPr marL="0" indent="0" algn="ctr" defTabSz="647700">
              <a:spcBef>
                <a:spcPts val="0"/>
              </a:spcBef>
              <a:buSzTx/>
              <a:buFontTx/>
              <a:buNone/>
              <a:defRPr sz="3600">
                <a:solidFill>
                  <a:srgbClr val="000000"/>
                </a:solidFill>
                <a:latin typeface="Helvetica Neue Medium"/>
                <a:ea typeface="Helvetica Neue Medium"/>
                <a:cs typeface="Helvetica Neue Medium"/>
                <a:sym typeface="Helvetica Neue Medium"/>
              </a:defRPr>
            </a:lvl1pPr>
          </a:lstStyle>
          <a:p>
            <a:pPr/>
            <a:r>
              <a:t>– Juan López</a:t>
            </a:r>
          </a:p>
        </p:txBody>
      </p:sp>
      <p:sp>
        <p:nvSpPr>
          <p:cNvPr id="102" name="“Escribir una cita aquí”"/>
          <p:cNvSpPr txBox="1"/>
          <p:nvPr>
            <p:ph type="body" sz="quarter" idx="14"/>
          </p:nvPr>
        </p:nvSpPr>
        <p:spPr>
          <a:xfrm>
            <a:off x="2387600" y="6061864"/>
            <a:ext cx="19621500" cy="944572"/>
          </a:xfrm>
          <a:prstGeom prst="rect">
            <a:avLst/>
          </a:prstGeom>
        </p:spPr>
        <p:txBody>
          <a:bodyPr anchor="ctr">
            <a:spAutoFit/>
          </a:bodyPr>
          <a:lstStyle>
            <a:lvl1pPr marL="0" indent="0" algn="ctr" defTabSz="647700">
              <a:spcBef>
                <a:spcPts val="3400"/>
              </a:spcBef>
              <a:buSzTx/>
              <a:buFontTx/>
              <a:buNone/>
              <a:defRPr sz="5600"/>
            </a:lvl1pPr>
          </a:lstStyle>
          <a:p>
            <a:pPr/>
            <a:r>
              <a:t>“Escribir una cita aquí”</a:t>
            </a:r>
          </a:p>
        </p:txBody>
      </p:sp>
      <p:sp>
        <p:nvSpPr>
          <p:cNvPr id="103"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to">
    <p:spTree>
      <p:nvGrpSpPr>
        <p:cNvPr id="1" name=""/>
        <p:cNvGrpSpPr/>
        <p:nvPr/>
      </p:nvGrpSpPr>
      <p:grpSpPr>
        <a:xfrm>
          <a:off x="0" y="0"/>
          <a:ext cx="0" cy="0"/>
          <a:chOff x="0" y="0"/>
          <a:chExt cx="0" cy="0"/>
        </a:xfrm>
      </p:grpSpPr>
      <p:sp>
        <p:nvSpPr>
          <p:cNvPr id="110" name="Imagen"/>
          <p:cNvSpPr/>
          <p:nvPr>
            <p:ph type="pic" idx="13"/>
          </p:nvPr>
        </p:nvSpPr>
        <p:spPr>
          <a:xfrm>
            <a:off x="0" y="0"/>
            <a:ext cx="24384000" cy="13716000"/>
          </a:xfrm>
          <a:prstGeom prst="rect">
            <a:avLst/>
          </a:prstGeom>
        </p:spPr>
        <p:txBody>
          <a:bodyPr lIns="91439" tIns="45719" rIns="91439" bIns="45719">
            <a:noAutofit/>
          </a:bodyPr>
          <a:lstStyle/>
          <a:p>
            <a:pPr/>
          </a:p>
        </p:txBody>
      </p:sp>
      <p:sp>
        <p:nvSpPr>
          <p:cNvPr id="111"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En blanco">
    <p:spTree>
      <p:nvGrpSpPr>
        <p:cNvPr id="1" name=""/>
        <p:cNvGrpSpPr/>
        <p:nvPr/>
      </p:nvGrpSpPr>
      <p:grpSpPr>
        <a:xfrm>
          <a:off x="0" y="0"/>
          <a:ext cx="0" cy="0"/>
          <a:chOff x="0" y="0"/>
          <a:chExt cx="0" cy="0"/>
        </a:xfrm>
      </p:grpSpPr>
      <p:sp>
        <p:nvSpPr>
          <p:cNvPr id="118"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to (horizontal)">
    <p:spTree>
      <p:nvGrpSpPr>
        <p:cNvPr id="1" name=""/>
        <p:cNvGrpSpPr/>
        <p:nvPr/>
      </p:nvGrpSpPr>
      <p:grpSpPr>
        <a:xfrm>
          <a:off x="0" y="0"/>
          <a:ext cx="0" cy="0"/>
          <a:chOff x="0" y="0"/>
          <a:chExt cx="0" cy="0"/>
        </a:xfrm>
      </p:grpSpPr>
      <p:sp>
        <p:nvSpPr>
          <p:cNvPr id="22" name="Línea"/>
          <p:cNvSpPr/>
          <p:nvPr/>
        </p:nvSpPr>
        <p:spPr>
          <a:xfrm>
            <a:off x="14147800" y="11214100"/>
            <a:ext cx="0" cy="2000430"/>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23" name="Imagen"/>
          <p:cNvSpPr/>
          <p:nvPr>
            <p:ph type="pic" idx="13"/>
          </p:nvPr>
        </p:nvSpPr>
        <p:spPr>
          <a:xfrm>
            <a:off x="0" y="0"/>
            <a:ext cx="24384000" cy="10680700"/>
          </a:xfrm>
          <a:prstGeom prst="rect">
            <a:avLst/>
          </a:prstGeom>
        </p:spPr>
        <p:txBody>
          <a:bodyPr lIns="91439" tIns="45719" rIns="91439" bIns="45719">
            <a:noAutofit/>
          </a:bodyPr>
          <a:lstStyle/>
          <a:p>
            <a:pPr/>
          </a:p>
        </p:txBody>
      </p:sp>
      <p:sp>
        <p:nvSpPr>
          <p:cNvPr id="24" name="Texto del título"/>
          <p:cNvSpPr txBox="1"/>
          <p:nvPr>
            <p:ph type="title"/>
          </p:nvPr>
        </p:nvSpPr>
        <p:spPr>
          <a:xfrm>
            <a:off x="2641600" y="10947400"/>
            <a:ext cx="10858500" cy="2387600"/>
          </a:xfrm>
          <a:prstGeom prst="rect">
            <a:avLst/>
          </a:prstGeom>
        </p:spPr>
        <p:txBody>
          <a:bodyPr anchor="ctr"/>
          <a:lstStyle>
            <a:lvl1pPr algn="r"/>
          </a:lstStyle>
          <a:p>
            <a:pPr/>
            <a:r>
              <a:t>Texto del título</a:t>
            </a:r>
          </a:p>
        </p:txBody>
      </p:sp>
      <p:sp>
        <p:nvSpPr>
          <p:cNvPr id="25" name="Nivel de texto 1…"/>
          <p:cNvSpPr txBox="1"/>
          <p:nvPr>
            <p:ph type="body" sz="quarter" idx="1"/>
          </p:nvPr>
        </p:nvSpPr>
        <p:spPr>
          <a:xfrm>
            <a:off x="14719300" y="11938000"/>
            <a:ext cx="9283700" cy="711200"/>
          </a:xfrm>
          <a:prstGeom prst="rect">
            <a:avLst/>
          </a:prstGeom>
        </p:spPr>
        <p:txBody>
          <a:bodyPr/>
          <a:lstStyle>
            <a:lvl1pPr marL="0" indent="0">
              <a:spcBef>
                <a:spcPts val="0"/>
              </a:spcBef>
              <a:buSzTx/>
              <a:buFontTx/>
              <a:buNone/>
              <a:defRPr sz="3600">
                <a:latin typeface="Helvetica Neue"/>
                <a:ea typeface="Helvetica Neue"/>
                <a:cs typeface="Helvetica Neue"/>
                <a:sym typeface="Helvetica Neue"/>
              </a:defRPr>
            </a:lvl1pPr>
            <a:lvl2pPr marL="0" indent="0">
              <a:spcBef>
                <a:spcPts val="0"/>
              </a:spcBef>
              <a:buSzTx/>
              <a:buFontTx/>
              <a:buNone/>
              <a:defRPr sz="3600">
                <a:latin typeface="Helvetica Neue"/>
                <a:ea typeface="Helvetica Neue"/>
                <a:cs typeface="Helvetica Neue"/>
                <a:sym typeface="Helvetica Neue"/>
              </a:defRPr>
            </a:lvl2pPr>
            <a:lvl3pPr marL="0" indent="0">
              <a:spcBef>
                <a:spcPts val="0"/>
              </a:spcBef>
              <a:buSzTx/>
              <a:buFontTx/>
              <a:buNone/>
              <a:defRPr sz="3600">
                <a:latin typeface="Helvetica Neue"/>
                <a:ea typeface="Helvetica Neue"/>
                <a:cs typeface="Helvetica Neue"/>
                <a:sym typeface="Helvetica Neue"/>
              </a:defRPr>
            </a:lvl3pPr>
            <a:lvl4pPr marL="0" indent="0">
              <a:spcBef>
                <a:spcPts val="0"/>
              </a:spcBef>
              <a:buSzTx/>
              <a:buFontTx/>
              <a:buNone/>
              <a:defRPr sz="3600">
                <a:latin typeface="Helvetica Neue"/>
                <a:ea typeface="Helvetica Neue"/>
                <a:cs typeface="Helvetica Neue"/>
                <a:sym typeface="Helvetica Neue"/>
              </a:defRPr>
            </a:lvl4pPr>
            <a:lvl5pPr marL="0" indent="0">
              <a:spcBef>
                <a:spcPts val="0"/>
              </a:spcBef>
              <a:buSzTx/>
              <a:buFontTx/>
              <a:buNone/>
              <a:defRPr sz="3600">
                <a:latin typeface="Helvetica Neue"/>
                <a:ea typeface="Helvetica Neue"/>
                <a:cs typeface="Helvetica Neue"/>
                <a:sym typeface="Helvetica Neue"/>
              </a:defRPr>
            </a:lvl5pPr>
          </a:lstStyle>
          <a:p>
            <a:pPr/>
            <a:r>
              <a:t>Nivel de texto 1</a:t>
            </a:r>
          </a:p>
          <a:p>
            <a:pPr lvl="1"/>
            <a:r>
              <a:t>Nivel de texto 2</a:t>
            </a:r>
          </a:p>
          <a:p>
            <a:pPr lvl="2"/>
            <a:r>
              <a:t>Nivel de texto 3</a:t>
            </a:r>
          </a:p>
          <a:p>
            <a:pPr lvl="3"/>
            <a:r>
              <a:t>Nivel de texto 4</a:t>
            </a:r>
          </a:p>
          <a:p>
            <a:pPr lvl="4"/>
            <a:r>
              <a:t>Nivel de texto 5</a:t>
            </a:r>
          </a:p>
        </p:txBody>
      </p:sp>
      <p:sp>
        <p:nvSpPr>
          <p:cNvPr id="26"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ítulo (centro)">
    <p:spTree>
      <p:nvGrpSpPr>
        <p:cNvPr id="1" name=""/>
        <p:cNvGrpSpPr/>
        <p:nvPr/>
      </p:nvGrpSpPr>
      <p:grpSpPr>
        <a:xfrm>
          <a:off x="0" y="0"/>
          <a:ext cx="0" cy="0"/>
          <a:chOff x="0" y="0"/>
          <a:chExt cx="0" cy="0"/>
        </a:xfrm>
      </p:grpSpPr>
      <p:sp>
        <p:nvSpPr>
          <p:cNvPr id="33" name="Texto del título"/>
          <p:cNvSpPr txBox="1"/>
          <p:nvPr>
            <p:ph type="title"/>
          </p:nvPr>
        </p:nvSpPr>
        <p:spPr>
          <a:xfrm>
            <a:off x="1066800" y="4622800"/>
            <a:ext cx="22237700" cy="4470400"/>
          </a:xfrm>
          <a:prstGeom prst="rect">
            <a:avLst/>
          </a:prstGeom>
        </p:spPr>
        <p:txBody>
          <a:bodyPr anchor="ctr"/>
          <a:lstStyle/>
          <a:p>
            <a:pPr/>
            <a:r>
              <a:t>Texto del título</a:t>
            </a:r>
          </a:p>
        </p:txBody>
      </p:sp>
      <p:sp>
        <p:nvSpPr>
          <p:cNvPr id="34"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to (vertical)">
    <p:spTree>
      <p:nvGrpSpPr>
        <p:cNvPr id="1" name=""/>
        <p:cNvGrpSpPr/>
        <p:nvPr/>
      </p:nvGrpSpPr>
      <p:grpSpPr>
        <a:xfrm>
          <a:off x="0" y="0"/>
          <a:ext cx="0" cy="0"/>
          <a:chOff x="0" y="0"/>
          <a:chExt cx="0" cy="0"/>
        </a:xfrm>
      </p:grpSpPr>
      <p:sp>
        <p:nvSpPr>
          <p:cNvPr id="41" name="Línea"/>
          <p:cNvSpPr/>
          <p:nvPr/>
        </p:nvSpPr>
        <p:spPr>
          <a:xfrm>
            <a:off x="1066800" y="6845300"/>
            <a:ext cx="10002141" cy="0"/>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2" name="Imagen"/>
          <p:cNvSpPr/>
          <p:nvPr>
            <p:ph type="pic" idx="13"/>
          </p:nvPr>
        </p:nvSpPr>
        <p:spPr>
          <a:xfrm>
            <a:off x="12192000" y="0"/>
            <a:ext cx="12192000" cy="13716000"/>
          </a:xfrm>
          <a:prstGeom prst="rect">
            <a:avLst/>
          </a:prstGeom>
        </p:spPr>
        <p:txBody>
          <a:bodyPr lIns="91439" tIns="45719" rIns="91439" bIns="45719">
            <a:noAutofit/>
          </a:bodyPr>
          <a:lstStyle/>
          <a:p>
            <a:pPr/>
          </a:p>
        </p:txBody>
      </p:sp>
      <p:sp>
        <p:nvSpPr>
          <p:cNvPr id="43" name="Texto del título"/>
          <p:cNvSpPr txBox="1"/>
          <p:nvPr>
            <p:ph type="title"/>
          </p:nvPr>
        </p:nvSpPr>
        <p:spPr>
          <a:xfrm>
            <a:off x="1066800" y="2019300"/>
            <a:ext cx="10007600" cy="4470400"/>
          </a:xfrm>
          <a:prstGeom prst="rect">
            <a:avLst/>
          </a:prstGeom>
        </p:spPr>
        <p:txBody>
          <a:bodyPr/>
          <a:lstStyle/>
          <a:p>
            <a:pPr/>
            <a:r>
              <a:t>Texto del título</a:t>
            </a:r>
          </a:p>
        </p:txBody>
      </p:sp>
      <p:sp>
        <p:nvSpPr>
          <p:cNvPr id="44" name="Nivel de texto 1…"/>
          <p:cNvSpPr txBox="1"/>
          <p:nvPr>
            <p:ph type="body" sz="quarter" idx="1"/>
          </p:nvPr>
        </p:nvSpPr>
        <p:spPr>
          <a:xfrm>
            <a:off x="1066800" y="7213600"/>
            <a:ext cx="10007600" cy="4470400"/>
          </a:xfrm>
          <a:prstGeom prst="rect">
            <a:avLst/>
          </a:prstGeom>
        </p:spPr>
        <p:txBody>
          <a:bodyPr/>
          <a:lstStyle>
            <a:lvl1pPr marL="0" indent="0">
              <a:spcBef>
                <a:spcPts val="0"/>
              </a:spcBef>
              <a:buSzTx/>
              <a:buFontTx/>
              <a:buNone/>
              <a:defRPr sz="3600">
                <a:latin typeface="Helvetica Neue"/>
                <a:ea typeface="Helvetica Neue"/>
                <a:cs typeface="Helvetica Neue"/>
                <a:sym typeface="Helvetica Neue"/>
              </a:defRPr>
            </a:lvl1pPr>
            <a:lvl2pPr marL="0" indent="0">
              <a:spcBef>
                <a:spcPts val="0"/>
              </a:spcBef>
              <a:buSzTx/>
              <a:buFontTx/>
              <a:buNone/>
              <a:defRPr sz="3600">
                <a:latin typeface="Helvetica Neue"/>
                <a:ea typeface="Helvetica Neue"/>
                <a:cs typeface="Helvetica Neue"/>
                <a:sym typeface="Helvetica Neue"/>
              </a:defRPr>
            </a:lvl2pPr>
            <a:lvl3pPr marL="0" indent="0">
              <a:spcBef>
                <a:spcPts val="0"/>
              </a:spcBef>
              <a:buSzTx/>
              <a:buFontTx/>
              <a:buNone/>
              <a:defRPr sz="3600">
                <a:latin typeface="Helvetica Neue"/>
                <a:ea typeface="Helvetica Neue"/>
                <a:cs typeface="Helvetica Neue"/>
                <a:sym typeface="Helvetica Neue"/>
              </a:defRPr>
            </a:lvl3pPr>
            <a:lvl4pPr marL="0" indent="0">
              <a:spcBef>
                <a:spcPts val="0"/>
              </a:spcBef>
              <a:buSzTx/>
              <a:buFontTx/>
              <a:buNone/>
              <a:defRPr sz="3600">
                <a:latin typeface="Helvetica Neue"/>
                <a:ea typeface="Helvetica Neue"/>
                <a:cs typeface="Helvetica Neue"/>
                <a:sym typeface="Helvetica Neue"/>
              </a:defRPr>
            </a:lvl4pPr>
            <a:lvl5pPr marL="0" indent="0">
              <a:spcBef>
                <a:spcPts val="0"/>
              </a:spcBef>
              <a:buSzTx/>
              <a:buFontTx/>
              <a:buNone/>
              <a:defRPr sz="3600">
                <a:latin typeface="Helvetica Neue"/>
                <a:ea typeface="Helvetica Neue"/>
                <a:cs typeface="Helvetica Neue"/>
                <a:sym typeface="Helvetica Neue"/>
              </a:defRPr>
            </a:lvl5pPr>
          </a:lstStyle>
          <a:p>
            <a:pPr/>
            <a:r>
              <a:t>Nivel de texto 1</a:t>
            </a:r>
          </a:p>
          <a:p>
            <a:pPr lvl="1"/>
            <a:r>
              <a:t>Nivel de texto 2</a:t>
            </a:r>
          </a:p>
          <a:p>
            <a:pPr lvl="2"/>
            <a:r>
              <a:t>Nivel de texto 3</a:t>
            </a:r>
          </a:p>
          <a:p>
            <a:pPr lvl="3"/>
            <a:r>
              <a:t>Nivel de texto 4</a:t>
            </a:r>
          </a:p>
          <a:p>
            <a:pPr lvl="4"/>
            <a:r>
              <a:t>Nivel de texto 5</a:t>
            </a:r>
          </a:p>
        </p:txBody>
      </p:sp>
      <p:sp>
        <p:nvSpPr>
          <p:cNvPr id="45" name="Número de diapositiva"/>
          <p:cNvSpPr txBox="1"/>
          <p:nvPr>
            <p:ph type="sldNum" sz="quarter" idx="2"/>
          </p:nvPr>
        </p:nvSpPr>
        <p:spPr>
          <a:xfrm>
            <a:off x="952499" y="12985800"/>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arriba)">
    <p:spTree>
      <p:nvGrpSpPr>
        <p:cNvPr id="1" name=""/>
        <p:cNvGrpSpPr/>
        <p:nvPr/>
      </p:nvGrpSpPr>
      <p:grpSpPr>
        <a:xfrm>
          <a:off x="0" y="0"/>
          <a:ext cx="0" cy="0"/>
          <a:chOff x="0" y="0"/>
          <a:chExt cx="0" cy="0"/>
        </a:xfrm>
      </p:grpSpPr>
      <p:sp>
        <p:nvSpPr>
          <p:cNvPr id="52" name="Texto del título"/>
          <p:cNvSpPr txBox="1"/>
          <p:nvPr>
            <p:ph type="title"/>
          </p:nvPr>
        </p:nvSpPr>
        <p:spPr>
          <a:prstGeom prst="rect">
            <a:avLst/>
          </a:prstGeom>
        </p:spPr>
        <p:txBody>
          <a:bodyPr/>
          <a:lstStyle/>
          <a:p>
            <a:pPr/>
            <a:r>
              <a:t>Texto del título</a:t>
            </a:r>
          </a:p>
        </p:txBody>
      </p:sp>
      <p:sp>
        <p:nvSpPr>
          <p:cNvPr id="53"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y viñetas">
    <p:spTree>
      <p:nvGrpSpPr>
        <p:cNvPr id="1" name=""/>
        <p:cNvGrpSpPr/>
        <p:nvPr/>
      </p:nvGrpSpPr>
      <p:grpSpPr>
        <a:xfrm>
          <a:off x="0" y="0"/>
          <a:ext cx="0" cy="0"/>
          <a:chOff x="0" y="0"/>
          <a:chExt cx="0" cy="0"/>
        </a:xfrm>
      </p:grpSpPr>
      <p:sp>
        <p:nvSpPr>
          <p:cNvPr id="60" name="Texto del título"/>
          <p:cNvSpPr txBox="1"/>
          <p:nvPr>
            <p:ph type="title"/>
          </p:nvPr>
        </p:nvSpPr>
        <p:spPr>
          <a:prstGeom prst="rect">
            <a:avLst/>
          </a:prstGeom>
        </p:spPr>
        <p:txBody>
          <a:bodyPr/>
          <a:lstStyle/>
          <a:p>
            <a:pPr/>
            <a:r>
              <a:t>Texto del título</a:t>
            </a:r>
          </a:p>
        </p:txBody>
      </p:sp>
      <p:sp>
        <p:nvSpPr>
          <p:cNvPr id="61" name="Nivel de texto 1…"/>
          <p:cNvSpPr txBox="1"/>
          <p:nvPr>
            <p:ph type="body" idx="1"/>
          </p:nvPr>
        </p:nvSpPr>
        <p:spPr>
          <a:prstGeom prst="rect">
            <a:avLst/>
          </a:prstGeom>
        </p:spPr>
        <p:txBody>
          <a:bodyPr/>
          <a:lstStyle/>
          <a:p>
            <a:pPr/>
            <a:r>
              <a:t>Nivel de texto 1</a:t>
            </a:r>
          </a:p>
          <a:p>
            <a:pPr lvl="1"/>
            <a:r>
              <a:t>Nivel de texto 2</a:t>
            </a:r>
          </a:p>
          <a:p>
            <a:pPr lvl="2"/>
            <a:r>
              <a:t>Nivel de texto 3</a:t>
            </a:r>
          </a:p>
          <a:p>
            <a:pPr lvl="3"/>
            <a:r>
              <a:t>Nivel de texto 4</a:t>
            </a:r>
          </a:p>
          <a:p>
            <a:pPr lvl="4"/>
            <a:r>
              <a:t>Nivel de texto 5</a:t>
            </a:r>
          </a:p>
        </p:txBody>
      </p:sp>
      <p:sp>
        <p:nvSpPr>
          <p:cNvPr id="62"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ítulo, viñetas y foto">
    <p:spTree>
      <p:nvGrpSpPr>
        <p:cNvPr id="1" name=""/>
        <p:cNvGrpSpPr/>
        <p:nvPr/>
      </p:nvGrpSpPr>
      <p:grpSpPr>
        <a:xfrm>
          <a:off x="0" y="0"/>
          <a:ext cx="0" cy="0"/>
          <a:chOff x="0" y="0"/>
          <a:chExt cx="0" cy="0"/>
        </a:xfrm>
      </p:grpSpPr>
      <p:sp>
        <p:nvSpPr>
          <p:cNvPr id="69" name="Línea"/>
          <p:cNvSpPr/>
          <p:nvPr/>
        </p:nvSpPr>
        <p:spPr>
          <a:xfrm>
            <a:off x="1066800" y="2768600"/>
            <a:ext cx="9512612" cy="186"/>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70" name="Imagen"/>
          <p:cNvSpPr/>
          <p:nvPr>
            <p:ph type="pic" idx="13"/>
          </p:nvPr>
        </p:nvSpPr>
        <p:spPr>
          <a:xfrm>
            <a:off x="12192000" y="0"/>
            <a:ext cx="12192000" cy="13716000"/>
          </a:xfrm>
          <a:prstGeom prst="rect">
            <a:avLst/>
          </a:prstGeom>
        </p:spPr>
        <p:txBody>
          <a:bodyPr lIns="91439" tIns="45719" rIns="91439" bIns="45719">
            <a:noAutofit/>
          </a:bodyPr>
          <a:lstStyle/>
          <a:p>
            <a:pPr/>
          </a:p>
        </p:txBody>
      </p:sp>
      <p:sp>
        <p:nvSpPr>
          <p:cNvPr id="71" name="Texto del título"/>
          <p:cNvSpPr txBox="1"/>
          <p:nvPr>
            <p:ph type="title"/>
          </p:nvPr>
        </p:nvSpPr>
        <p:spPr>
          <a:xfrm>
            <a:off x="1066800" y="469900"/>
            <a:ext cx="9525000" cy="1968500"/>
          </a:xfrm>
          <a:prstGeom prst="rect">
            <a:avLst/>
          </a:prstGeom>
        </p:spPr>
        <p:txBody>
          <a:bodyPr/>
          <a:lstStyle/>
          <a:p>
            <a:pPr/>
            <a:r>
              <a:t>Texto del título</a:t>
            </a:r>
          </a:p>
        </p:txBody>
      </p:sp>
      <p:sp>
        <p:nvSpPr>
          <p:cNvPr id="72" name="Nivel de texto 1…"/>
          <p:cNvSpPr txBox="1"/>
          <p:nvPr>
            <p:ph type="body" sz="half" idx="1"/>
          </p:nvPr>
        </p:nvSpPr>
        <p:spPr>
          <a:xfrm>
            <a:off x="1066800" y="3124200"/>
            <a:ext cx="9525000" cy="9372600"/>
          </a:xfrm>
          <a:prstGeom prst="rect">
            <a:avLst/>
          </a:prstGeom>
        </p:spPr>
        <p:txBody>
          <a:bodyPr/>
          <a:lstStyle>
            <a:lvl1pPr marL="457200" indent="-457200">
              <a:spcBef>
                <a:spcPts val="4200"/>
              </a:spcBef>
              <a:defRPr sz="3600">
                <a:latin typeface="Helvetica Neue"/>
                <a:ea typeface="Helvetica Neue"/>
                <a:cs typeface="Helvetica Neue"/>
                <a:sym typeface="Helvetica Neue"/>
              </a:defRPr>
            </a:lvl1pPr>
            <a:lvl2pPr marL="914400" indent="-457200">
              <a:spcBef>
                <a:spcPts val="4200"/>
              </a:spcBef>
              <a:defRPr sz="3600">
                <a:latin typeface="Helvetica Neue"/>
                <a:ea typeface="Helvetica Neue"/>
                <a:cs typeface="Helvetica Neue"/>
                <a:sym typeface="Helvetica Neue"/>
              </a:defRPr>
            </a:lvl2pPr>
            <a:lvl3pPr marL="1371600" indent="-457200">
              <a:spcBef>
                <a:spcPts val="4200"/>
              </a:spcBef>
              <a:defRPr sz="3600">
                <a:latin typeface="Helvetica Neue"/>
                <a:ea typeface="Helvetica Neue"/>
                <a:cs typeface="Helvetica Neue"/>
                <a:sym typeface="Helvetica Neue"/>
              </a:defRPr>
            </a:lvl3pPr>
            <a:lvl4pPr marL="1828800" indent="-457200">
              <a:spcBef>
                <a:spcPts val="4200"/>
              </a:spcBef>
              <a:defRPr sz="3600">
                <a:latin typeface="Helvetica Neue"/>
                <a:ea typeface="Helvetica Neue"/>
                <a:cs typeface="Helvetica Neue"/>
                <a:sym typeface="Helvetica Neue"/>
              </a:defRPr>
            </a:lvl4pPr>
            <a:lvl5pPr marL="2286000" indent="-457200">
              <a:spcBef>
                <a:spcPts val="4200"/>
              </a:spcBef>
              <a:defRPr sz="3600">
                <a:latin typeface="Helvetica Neue"/>
                <a:ea typeface="Helvetica Neue"/>
                <a:cs typeface="Helvetica Neue"/>
                <a:sym typeface="Helvetica Neue"/>
              </a:defRPr>
            </a:lvl5pPr>
          </a:lstStyle>
          <a:p>
            <a:pPr/>
            <a:r>
              <a:t>Nivel de texto 1</a:t>
            </a:r>
          </a:p>
          <a:p>
            <a:pPr lvl="1"/>
            <a:r>
              <a:t>Nivel de texto 2</a:t>
            </a:r>
          </a:p>
          <a:p>
            <a:pPr lvl="2"/>
            <a:r>
              <a:t>Nivel de texto 3</a:t>
            </a:r>
          </a:p>
          <a:p>
            <a:pPr lvl="3"/>
            <a:r>
              <a:t>Nivel de texto 4</a:t>
            </a:r>
          </a:p>
          <a:p>
            <a:pPr lvl="4"/>
            <a:r>
              <a:t>Nivel de texto 5</a:t>
            </a:r>
          </a:p>
        </p:txBody>
      </p:sp>
      <p:sp>
        <p:nvSpPr>
          <p:cNvPr id="73" name="Número de diapositiva"/>
          <p:cNvSpPr txBox="1"/>
          <p:nvPr>
            <p:ph type="sldNum" sz="quarter" idx="2"/>
          </p:nvPr>
        </p:nvSpPr>
        <p:spPr>
          <a:xfrm>
            <a:off x="957643" y="12985800"/>
            <a:ext cx="368504" cy="374600"/>
          </a:xfrm>
          <a:prstGeom prst="rect">
            <a:avLst/>
          </a:prstGeom>
        </p:spPr>
        <p:txBody>
          <a:bodyPr/>
          <a:lstStyle>
            <a:lvl1pPr algn="l"/>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Viñetas">
    <p:spTree>
      <p:nvGrpSpPr>
        <p:cNvPr id="1" name=""/>
        <p:cNvGrpSpPr/>
        <p:nvPr/>
      </p:nvGrpSpPr>
      <p:grpSpPr>
        <a:xfrm>
          <a:off x="0" y="0"/>
          <a:ext cx="0" cy="0"/>
          <a:chOff x="0" y="0"/>
          <a:chExt cx="0" cy="0"/>
        </a:xfrm>
      </p:grpSpPr>
      <p:sp>
        <p:nvSpPr>
          <p:cNvPr id="80" name="Nivel de texto 1…"/>
          <p:cNvSpPr txBox="1"/>
          <p:nvPr>
            <p:ph type="body" idx="1"/>
          </p:nvPr>
        </p:nvSpPr>
        <p:spPr>
          <a:xfrm>
            <a:off x="1663700" y="1244600"/>
            <a:ext cx="21031200" cy="11201400"/>
          </a:xfrm>
          <a:prstGeom prst="rect">
            <a:avLst/>
          </a:prstGeom>
        </p:spPr>
        <p:txBody>
          <a:bodyPr/>
          <a:lstStyle/>
          <a:p>
            <a:pPr/>
            <a:r>
              <a:t>Nivel de texto 1</a:t>
            </a:r>
          </a:p>
          <a:p>
            <a:pPr lvl="1"/>
            <a:r>
              <a:t>Nivel de texto 2</a:t>
            </a:r>
          </a:p>
          <a:p>
            <a:pPr lvl="2"/>
            <a:r>
              <a:t>Nivel de texto 3</a:t>
            </a:r>
          </a:p>
          <a:p>
            <a:pPr lvl="3"/>
            <a:r>
              <a:t>Nivel de texto 4</a:t>
            </a:r>
          </a:p>
          <a:p>
            <a:pPr lvl="4"/>
            <a:r>
              <a:t>Nivel de texto 5</a:t>
            </a:r>
          </a:p>
        </p:txBody>
      </p:sp>
      <p:sp>
        <p:nvSpPr>
          <p:cNvPr id="81"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 fotos">
    <p:spTree>
      <p:nvGrpSpPr>
        <p:cNvPr id="1" name=""/>
        <p:cNvGrpSpPr/>
        <p:nvPr/>
      </p:nvGrpSpPr>
      <p:grpSpPr>
        <a:xfrm>
          <a:off x="0" y="0"/>
          <a:ext cx="0" cy="0"/>
          <a:chOff x="0" y="0"/>
          <a:chExt cx="0" cy="0"/>
        </a:xfrm>
      </p:grpSpPr>
      <p:sp>
        <p:nvSpPr>
          <p:cNvPr id="88" name="Línea"/>
          <p:cNvSpPr/>
          <p:nvPr/>
        </p:nvSpPr>
        <p:spPr>
          <a:xfrm flipH="1">
            <a:off x="15811739" y="711200"/>
            <a:ext cx="1" cy="11143606"/>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89" name="Línea"/>
          <p:cNvSpPr/>
          <p:nvPr/>
        </p:nvSpPr>
        <p:spPr>
          <a:xfrm>
            <a:off x="15811500" y="6277570"/>
            <a:ext cx="7763085" cy="1"/>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90" name="Imagen"/>
          <p:cNvSpPr/>
          <p:nvPr>
            <p:ph type="pic" sz="quarter" idx="13"/>
          </p:nvPr>
        </p:nvSpPr>
        <p:spPr>
          <a:xfrm>
            <a:off x="16014700" y="6502400"/>
            <a:ext cx="7569200" cy="5346700"/>
          </a:xfrm>
          <a:prstGeom prst="rect">
            <a:avLst/>
          </a:prstGeom>
        </p:spPr>
        <p:txBody>
          <a:bodyPr lIns="91439" tIns="45719" rIns="91439" bIns="45719">
            <a:noAutofit/>
          </a:bodyPr>
          <a:lstStyle/>
          <a:p>
            <a:pPr/>
          </a:p>
        </p:txBody>
      </p:sp>
      <p:sp>
        <p:nvSpPr>
          <p:cNvPr id="91" name="Imagen"/>
          <p:cNvSpPr/>
          <p:nvPr>
            <p:ph type="pic" sz="quarter" idx="14"/>
          </p:nvPr>
        </p:nvSpPr>
        <p:spPr>
          <a:xfrm>
            <a:off x="16014700" y="709206"/>
            <a:ext cx="7569200" cy="5346701"/>
          </a:xfrm>
          <a:prstGeom prst="rect">
            <a:avLst/>
          </a:prstGeom>
        </p:spPr>
        <p:txBody>
          <a:bodyPr lIns="91439" tIns="45719" rIns="91439" bIns="45719">
            <a:noAutofit/>
          </a:bodyPr>
          <a:lstStyle/>
          <a:p>
            <a:pPr/>
          </a:p>
        </p:txBody>
      </p:sp>
      <p:sp>
        <p:nvSpPr>
          <p:cNvPr id="92" name="Imagen"/>
          <p:cNvSpPr/>
          <p:nvPr>
            <p:ph type="pic" idx="15"/>
          </p:nvPr>
        </p:nvSpPr>
        <p:spPr>
          <a:xfrm>
            <a:off x="977900" y="713695"/>
            <a:ext cx="14579600" cy="11137901"/>
          </a:xfrm>
          <a:prstGeom prst="rect">
            <a:avLst/>
          </a:prstGeom>
        </p:spPr>
        <p:txBody>
          <a:bodyPr lIns="91439" tIns="45719" rIns="91439" bIns="45719">
            <a:noAutofit/>
          </a:bodyPr>
          <a:lstStyle/>
          <a:p>
            <a:pPr/>
          </a:p>
        </p:txBody>
      </p:sp>
      <p:sp>
        <p:nvSpPr>
          <p:cNvPr id="93" name="Nivel de texto 1…"/>
          <p:cNvSpPr txBox="1"/>
          <p:nvPr>
            <p:ph type="body" sz="quarter" idx="1"/>
          </p:nvPr>
        </p:nvSpPr>
        <p:spPr>
          <a:xfrm>
            <a:off x="977900" y="12179300"/>
            <a:ext cx="14579600" cy="1320800"/>
          </a:xfrm>
          <a:prstGeom prst="rect">
            <a:avLst/>
          </a:prstGeom>
        </p:spPr>
        <p:txBody>
          <a:bodyPr/>
          <a:lstStyle>
            <a:lvl1pPr marL="0" indent="0">
              <a:spcBef>
                <a:spcPts val="0"/>
              </a:spcBef>
              <a:buSzTx/>
              <a:buFontTx/>
              <a:buNone/>
              <a:defRPr sz="3600">
                <a:latin typeface="Helvetica Neue"/>
                <a:ea typeface="Helvetica Neue"/>
                <a:cs typeface="Helvetica Neue"/>
                <a:sym typeface="Helvetica Neue"/>
              </a:defRPr>
            </a:lvl1pPr>
            <a:lvl2pPr marL="0" indent="0">
              <a:spcBef>
                <a:spcPts val="0"/>
              </a:spcBef>
              <a:buSzTx/>
              <a:buFontTx/>
              <a:buNone/>
              <a:defRPr sz="3600">
                <a:latin typeface="Helvetica Neue"/>
                <a:ea typeface="Helvetica Neue"/>
                <a:cs typeface="Helvetica Neue"/>
                <a:sym typeface="Helvetica Neue"/>
              </a:defRPr>
            </a:lvl2pPr>
            <a:lvl3pPr marL="0" indent="0">
              <a:spcBef>
                <a:spcPts val="0"/>
              </a:spcBef>
              <a:buSzTx/>
              <a:buFontTx/>
              <a:buNone/>
              <a:defRPr sz="3600">
                <a:latin typeface="Helvetica Neue"/>
                <a:ea typeface="Helvetica Neue"/>
                <a:cs typeface="Helvetica Neue"/>
                <a:sym typeface="Helvetica Neue"/>
              </a:defRPr>
            </a:lvl3pPr>
            <a:lvl4pPr marL="0" indent="0">
              <a:spcBef>
                <a:spcPts val="0"/>
              </a:spcBef>
              <a:buSzTx/>
              <a:buFontTx/>
              <a:buNone/>
              <a:defRPr sz="3600">
                <a:latin typeface="Helvetica Neue"/>
                <a:ea typeface="Helvetica Neue"/>
                <a:cs typeface="Helvetica Neue"/>
                <a:sym typeface="Helvetica Neue"/>
              </a:defRPr>
            </a:lvl4pPr>
            <a:lvl5pPr marL="0" indent="0">
              <a:spcBef>
                <a:spcPts val="0"/>
              </a:spcBef>
              <a:buSzTx/>
              <a:buFontTx/>
              <a:buNone/>
              <a:defRPr sz="3600">
                <a:latin typeface="Helvetica Neue"/>
                <a:ea typeface="Helvetica Neue"/>
                <a:cs typeface="Helvetica Neue"/>
                <a:sym typeface="Helvetica Neue"/>
              </a:defRPr>
            </a:lvl5pPr>
          </a:lstStyle>
          <a:p>
            <a:pPr/>
            <a:r>
              <a:t>Nivel de texto 1</a:t>
            </a:r>
          </a:p>
          <a:p>
            <a:pPr lvl="1"/>
            <a:r>
              <a:t>Nivel de texto 2</a:t>
            </a:r>
          </a:p>
          <a:p>
            <a:pPr lvl="2"/>
            <a:r>
              <a:t>Nivel de texto 3</a:t>
            </a:r>
          </a:p>
          <a:p>
            <a:pPr lvl="3"/>
            <a:r>
              <a:t>Nivel de texto 4</a:t>
            </a:r>
          </a:p>
          <a:p>
            <a:pPr lvl="4"/>
            <a:r>
              <a:t>Nivel de texto 5</a:t>
            </a:r>
          </a:p>
        </p:txBody>
      </p:sp>
      <p:sp>
        <p:nvSpPr>
          <p:cNvPr id="94"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ínea"/>
          <p:cNvSpPr/>
          <p:nvPr/>
        </p:nvSpPr>
        <p:spPr>
          <a:xfrm>
            <a:off x="1066800" y="2768600"/>
            <a:ext cx="22252698" cy="182"/>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 name="Texto del título"/>
          <p:cNvSpPr txBox="1"/>
          <p:nvPr>
            <p:ph type="title"/>
          </p:nvPr>
        </p:nvSpPr>
        <p:spPr>
          <a:xfrm>
            <a:off x="1066800" y="469900"/>
            <a:ext cx="22237700" cy="1968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Texto del título</a:t>
            </a:r>
          </a:p>
        </p:txBody>
      </p:sp>
      <p:sp>
        <p:nvSpPr>
          <p:cNvPr id="4" name="Nivel de texto 1…"/>
          <p:cNvSpPr txBox="1"/>
          <p:nvPr>
            <p:ph type="body" idx="1"/>
          </p:nvPr>
        </p:nvSpPr>
        <p:spPr>
          <a:xfrm>
            <a:off x="1066800" y="3124200"/>
            <a:ext cx="22237700" cy="9372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Nivel de texto 1</a:t>
            </a:r>
          </a:p>
          <a:p>
            <a:pPr lvl="1"/>
            <a:r>
              <a:t>Nivel de texto 2</a:t>
            </a:r>
          </a:p>
          <a:p>
            <a:pPr lvl="2"/>
            <a:r>
              <a:t>Nivel de texto 3</a:t>
            </a:r>
          </a:p>
          <a:p>
            <a:pPr lvl="3"/>
            <a:r>
              <a:t>Nivel de texto 4</a:t>
            </a:r>
          </a:p>
          <a:p>
            <a:pPr lvl="4"/>
            <a:r>
              <a:t>Nivel de texto 5</a:t>
            </a:r>
          </a:p>
        </p:txBody>
      </p:sp>
      <p:sp>
        <p:nvSpPr>
          <p:cNvPr id="5" name="Número de diapositiva"/>
          <p:cNvSpPr txBox="1"/>
          <p:nvPr>
            <p:ph type="sldNum" sz="quarter" idx="2"/>
          </p:nvPr>
        </p:nvSpPr>
        <p:spPr>
          <a:xfrm>
            <a:off x="23216221" y="12985800"/>
            <a:ext cx="368504" cy="374600"/>
          </a:xfrm>
          <a:prstGeom prst="rect">
            <a:avLst/>
          </a:prstGeom>
          <a:ln w="12700">
            <a:miter lim="400000"/>
          </a:ln>
        </p:spPr>
        <p:txBody>
          <a:bodyPr wrap="none" lIns="50800" tIns="50800" rIns="50800" bIns="50800" anchor="b">
            <a:spAutoFit/>
          </a:bodyPr>
          <a:lstStyle>
            <a:lvl1pPr algn="r">
              <a:defRPr sz="1800">
                <a:latin typeface="Helvetica Neue"/>
                <a:ea typeface="Helvetica Neue"/>
                <a:cs typeface="Helvetica Neue"/>
                <a:sym typeface="Helvetica Neue"/>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825500" rtl="0" latinLnBrk="0">
        <a:lnSpc>
          <a:spcPct val="100000"/>
        </a:lnSpc>
        <a:spcBef>
          <a:spcPts val="0"/>
        </a:spcBef>
        <a:spcAft>
          <a:spcPts val="0"/>
        </a:spcAft>
        <a:buClrTx/>
        <a:buSzTx/>
        <a:buFontTx/>
        <a:buNone/>
        <a:tabLst/>
        <a:defRPr b="0" baseline="0" cap="none" i="0" spc="0" strike="noStrike" sz="5800" u="none">
          <a:ln>
            <a:noFill/>
          </a:ln>
          <a:solidFill>
            <a:srgbClr val="000000"/>
          </a:solidFill>
          <a:uFillTx/>
          <a:latin typeface="+mn-lt"/>
          <a:ea typeface="+mn-ea"/>
          <a:cs typeface="+mn-cs"/>
          <a:sym typeface="Helvetica Neue Light"/>
        </a:defRPr>
      </a:lvl1pPr>
      <a:lvl2pPr marL="0" marR="0" indent="0" algn="l" defTabSz="825500" rtl="0" latinLnBrk="0">
        <a:lnSpc>
          <a:spcPct val="100000"/>
        </a:lnSpc>
        <a:spcBef>
          <a:spcPts val="0"/>
        </a:spcBef>
        <a:spcAft>
          <a:spcPts val="0"/>
        </a:spcAft>
        <a:buClrTx/>
        <a:buSzTx/>
        <a:buFontTx/>
        <a:buNone/>
        <a:tabLst/>
        <a:defRPr b="0" baseline="0" cap="none" i="0" spc="0" strike="noStrike" sz="5800" u="none">
          <a:ln>
            <a:noFill/>
          </a:ln>
          <a:solidFill>
            <a:srgbClr val="000000"/>
          </a:solidFill>
          <a:uFillTx/>
          <a:latin typeface="+mn-lt"/>
          <a:ea typeface="+mn-ea"/>
          <a:cs typeface="+mn-cs"/>
          <a:sym typeface="Helvetica Neue Light"/>
        </a:defRPr>
      </a:lvl2pPr>
      <a:lvl3pPr marL="0" marR="0" indent="0" algn="l" defTabSz="825500" rtl="0" latinLnBrk="0">
        <a:lnSpc>
          <a:spcPct val="100000"/>
        </a:lnSpc>
        <a:spcBef>
          <a:spcPts val="0"/>
        </a:spcBef>
        <a:spcAft>
          <a:spcPts val="0"/>
        </a:spcAft>
        <a:buClrTx/>
        <a:buSzTx/>
        <a:buFontTx/>
        <a:buNone/>
        <a:tabLst/>
        <a:defRPr b="0" baseline="0" cap="none" i="0" spc="0" strike="noStrike" sz="5800" u="none">
          <a:ln>
            <a:noFill/>
          </a:ln>
          <a:solidFill>
            <a:srgbClr val="000000"/>
          </a:solidFill>
          <a:uFillTx/>
          <a:latin typeface="+mn-lt"/>
          <a:ea typeface="+mn-ea"/>
          <a:cs typeface="+mn-cs"/>
          <a:sym typeface="Helvetica Neue Light"/>
        </a:defRPr>
      </a:lvl3pPr>
      <a:lvl4pPr marL="0" marR="0" indent="0" algn="l" defTabSz="825500" rtl="0" latinLnBrk="0">
        <a:lnSpc>
          <a:spcPct val="100000"/>
        </a:lnSpc>
        <a:spcBef>
          <a:spcPts val="0"/>
        </a:spcBef>
        <a:spcAft>
          <a:spcPts val="0"/>
        </a:spcAft>
        <a:buClrTx/>
        <a:buSzTx/>
        <a:buFontTx/>
        <a:buNone/>
        <a:tabLst/>
        <a:defRPr b="0" baseline="0" cap="none" i="0" spc="0" strike="noStrike" sz="5800" u="none">
          <a:ln>
            <a:noFill/>
          </a:ln>
          <a:solidFill>
            <a:srgbClr val="000000"/>
          </a:solidFill>
          <a:uFillTx/>
          <a:latin typeface="+mn-lt"/>
          <a:ea typeface="+mn-ea"/>
          <a:cs typeface="+mn-cs"/>
          <a:sym typeface="Helvetica Neue Light"/>
        </a:defRPr>
      </a:lvl4pPr>
      <a:lvl5pPr marL="0" marR="0" indent="0" algn="l" defTabSz="825500" rtl="0" latinLnBrk="0">
        <a:lnSpc>
          <a:spcPct val="100000"/>
        </a:lnSpc>
        <a:spcBef>
          <a:spcPts val="0"/>
        </a:spcBef>
        <a:spcAft>
          <a:spcPts val="0"/>
        </a:spcAft>
        <a:buClrTx/>
        <a:buSzTx/>
        <a:buFontTx/>
        <a:buNone/>
        <a:tabLst/>
        <a:defRPr b="0" baseline="0" cap="none" i="0" spc="0" strike="noStrike" sz="5800" u="none">
          <a:ln>
            <a:noFill/>
          </a:ln>
          <a:solidFill>
            <a:srgbClr val="000000"/>
          </a:solidFill>
          <a:uFillTx/>
          <a:latin typeface="+mn-lt"/>
          <a:ea typeface="+mn-ea"/>
          <a:cs typeface="+mn-cs"/>
          <a:sym typeface="Helvetica Neue Light"/>
        </a:defRPr>
      </a:lvl5pPr>
      <a:lvl6pPr marL="0" marR="0" indent="0" algn="l" defTabSz="825500" rtl="0" latinLnBrk="0">
        <a:lnSpc>
          <a:spcPct val="100000"/>
        </a:lnSpc>
        <a:spcBef>
          <a:spcPts val="0"/>
        </a:spcBef>
        <a:spcAft>
          <a:spcPts val="0"/>
        </a:spcAft>
        <a:buClrTx/>
        <a:buSzTx/>
        <a:buFontTx/>
        <a:buNone/>
        <a:tabLst/>
        <a:defRPr b="0" baseline="0" cap="none" i="0" spc="0" strike="noStrike" sz="5800" u="none">
          <a:ln>
            <a:noFill/>
          </a:ln>
          <a:solidFill>
            <a:srgbClr val="000000"/>
          </a:solidFill>
          <a:uFillTx/>
          <a:latin typeface="+mn-lt"/>
          <a:ea typeface="+mn-ea"/>
          <a:cs typeface="+mn-cs"/>
          <a:sym typeface="Helvetica Neue Light"/>
        </a:defRPr>
      </a:lvl6pPr>
      <a:lvl7pPr marL="0" marR="0" indent="0" algn="l" defTabSz="825500" rtl="0" latinLnBrk="0">
        <a:lnSpc>
          <a:spcPct val="100000"/>
        </a:lnSpc>
        <a:spcBef>
          <a:spcPts val="0"/>
        </a:spcBef>
        <a:spcAft>
          <a:spcPts val="0"/>
        </a:spcAft>
        <a:buClrTx/>
        <a:buSzTx/>
        <a:buFontTx/>
        <a:buNone/>
        <a:tabLst/>
        <a:defRPr b="0" baseline="0" cap="none" i="0" spc="0" strike="noStrike" sz="5800" u="none">
          <a:ln>
            <a:noFill/>
          </a:ln>
          <a:solidFill>
            <a:srgbClr val="000000"/>
          </a:solidFill>
          <a:uFillTx/>
          <a:latin typeface="+mn-lt"/>
          <a:ea typeface="+mn-ea"/>
          <a:cs typeface="+mn-cs"/>
          <a:sym typeface="Helvetica Neue Light"/>
        </a:defRPr>
      </a:lvl7pPr>
      <a:lvl8pPr marL="0" marR="0" indent="0" algn="l" defTabSz="825500" rtl="0" latinLnBrk="0">
        <a:lnSpc>
          <a:spcPct val="100000"/>
        </a:lnSpc>
        <a:spcBef>
          <a:spcPts val="0"/>
        </a:spcBef>
        <a:spcAft>
          <a:spcPts val="0"/>
        </a:spcAft>
        <a:buClrTx/>
        <a:buSzTx/>
        <a:buFontTx/>
        <a:buNone/>
        <a:tabLst/>
        <a:defRPr b="0" baseline="0" cap="none" i="0" spc="0" strike="noStrike" sz="5800" u="none">
          <a:ln>
            <a:noFill/>
          </a:ln>
          <a:solidFill>
            <a:srgbClr val="000000"/>
          </a:solidFill>
          <a:uFillTx/>
          <a:latin typeface="+mn-lt"/>
          <a:ea typeface="+mn-ea"/>
          <a:cs typeface="+mn-cs"/>
          <a:sym typeface="Helvetica Neue Light"/>
        </a:defRPr>
      </a:lvl8pPr>
      <a:lvl9pPr marL="0" marR="0" indent="0" algn="l" defTabSz="825500" rtl="0" latinLnBrk="0">
        <a:lnSpc>
          <a:spcPct val="100000"/>
        </a:lnSpc>
        <a:spcBef>
          <a:spcPts val="0"/>
        </a:spcBef>
        <a:spcAft>
          <a:spcPts val="0"/>
        </a:spcAft>
        <a:buClrTx/>
        <a:buSzTx/>
        <a:buFontTx/>
        <a:buNone/>
        <a:tabLst/>
        <a:defRPr b="0" baseline="0" cap="none" i="0" spc="0" strike="noStrike" sz="5800" u="none">
          <a:ln>
            <a:noFill/>
          </a:ln>
          <a:solidFill>
            <a:srgbClr val="000000"/>
          </a:solidFill>
          <a:uFillTx/>
          <a:latin typeface="+mn-lt"/>
          <a:ea typeface="+mn-ea"/>
          <a:cs typeface="+mn-cs"/>
          <a:sym typeface="Helvetica Neue Light"/>
        </a:defRPr>
      </a:lvl9pPr>
    </p:titleStyle>
    <p:bodyStyle>
      <a:lvl1pPr marL="63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ln>
            <a:noFill/>
          </a:ln>
          <a:solidFill>
            <a:srgbClr val="747474"/>
          </a:solidFill>
          <a:uFillTx/>
          <a:latin typeface="+mn-lt"/>
          <a:ea typeface="+mn-ea"/>
          <a:cs typeface="+mn-cs"/>
          <a:sym typeface="Helvetica Neue Light"/>
        </a:defRPr>
      </a:lvl1pPr>
      <a:lvl2pPr marL="1270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ln>
            <a:noFill/>
          </a:ln>
          <a:solidFill>
            <a:srgbClr val="747474"/>
          </a:solidFill>
          <a:uFillTx/>
          <a:latin typeface="+mn-lt"/>
          <a:ea typeface="+mn-ea"/>
          <a:cs typeface="+mn-cs"/>
          <a:sym typeface="Helvetica Neue Light"/>
        </a:defRPr>
      </a:lvl2pPr>
      <a:lvl3pPr marL="190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ln>
            <a:noFill/>
          </a:ln>
          <a:solidFill>
            <a:srgbClr val="747474"/>
          </a:solidFill>
          <a:uFillTx/>
          <a:latin typeface="+mn-lt"/>
          <a:ea typeface="+mn-ea"/>
          <a:cs typeface="+mn-cs"/>
          <a:sym typeface="Helvetica Neue Light"/>
        </a:defRPr>
      </a:lvl3pPr>
      <a:lvl4pPr marL="2540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ln>
            <a:noFill/>
          </a:ln>
          <a:solidFill>
            <a:srgbClr val="747474"/>
          </a:solidFill>
          <a:uFillTx/>
          <a:latin typeface="+mn-lt"/>
          <a:ea typeface="+mn-ea"/>
          <a:cs typeface="+mn-cs"/>
          <a:sym typeface="Helvetica Neue Light"/>
        </a:defRPr>
      </a:lvl4pPr>
      <a:lvl5pPr marL="317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ln>
            <a:noFill/>
          </a:ln>
          <a:solidFill>
            <a:srgbClr val="747474"/>
          </a:solidFill>
          <a:uFillTx/>
          <a:latin typeface="+mn-lt"/>
          <a:ea typeface="+mn-ea"/>
          <a:cs typeface="+mn-cs"/>
          <a:sym typeface="Helvetica Neue Light"/>
        </a:defRPr>
      </a:lvl5pPr>
      <a:lvl6pPr marL="3810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ln>
            <a:noFill/>
          </a:ln>
          <a:solidFill>
            <a:srgbClr val="747474"/>
          </a:solidFill>
          <a:uFillTx/>
          <a:latin typeface="+mn-lt"/>
          <a:ea typeface="+mn-ea"/>
          <a:cs typeface="+mn-cs"/>
          <a:sym typeface="Helvetica Neue Light"/>
        </a:defRPr>
      </a:lvl6pPr>
      <a:lvl7pPr marL="444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ln>
            <a:noFill/>
          </a:ln>
          <a:solidFill>
            <a:srgbClr val="747474"/>
          </a:solidFill>
          <a:uFillTx/>
          <a:latin typeface="+mn-lt"/>
          <a:ea typeface="+mn-ea"/>
          <a:cs typeface="+mn-cs"/>
          <a:sym typeface="Helvetica Neue Light"/>
        </a:defRPr>
      </a:lvl7pPr>
      <a:lvl8pPr marL="5080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ln>
            <a:noFill/>
          </a:ln>
          <a:solidFill>
            <a:srgbClr val="747474"/>
          </a:solidFill>
          <a:uFillTx/>
          <a:latin typeface="+mn-lt"/>
          <a:ea typeface="+mn-ea"/>
          <a:cs typeface="+mn-cs"/>
          <a:sym typeface="Helvetica Neue Light"/>
        </a:defRPr>
      </a:lvl8pPr>
      <a:lvl9pPr marL="571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ln>
            <a:noFill/>
          </a:ln>
          <a:solidFill>
            <a:srgbClr val="747474"/>
          </a:solidFill>
          <a:uFillTx/>
          <a:latin typeface="+mn-lt"/>
          <a:ea typeface="+mn-ea"/>
          <a:cs typeface="+mn-cs"/>
          <a:sym typeface="Helvetica Neue Light"/>
        </a:defRPr>
      </a:lvl9pPr>
    </p:bodyStyle>
    <p:otherStyle>
      <a:lvl1pPr marL="0" marR="0" indent="0" algn="r" defTabSz="8255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Neue"/>
        </a:defRPr>
      </a:lvl1pPr>
      <a:lvl2pPr marL="0" marR="0" indent="228600" algn="r" defTabSz="8255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Neue"/>
        </a:defRPr>
      </a:lvl2pPr>
      <a:lvl3pPr marL="0" marR="0" indent="457200" algn="r" defTabSz="8255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Neue"/>
        </a:defRPr>
      </a:lvl3pPr>
      <a:lvl4pPr marL="0" marR="0" indent="685800" algn="r" defTabSz="8255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Neue"/>
        </a:defRPr>
      </a:lvl4pPr>
      <a:lvl5pPr marL="0" marR="0" indent="914400" algn="r" defTabSz="8255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Neue"/>
        </a:defRPr>
      </a:lvl5pPr>
      <a:lvl6pPr marL="0" marR="0" indent="1143000" algn="r" defTabSz="8255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Neue"/>
        </a:defRPr>
      </a:lvl6pPr>
      <a:lvl7pPr marL="0" marR="0" indent="1371600" algn="r" defTabSz="8255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Neue"/>
        </a:defRPr>
      </a:lvl7pPr>
      <a:lvl8pPr marL="0" marR="0" indent="1600200" algn="r" defTabSz="8255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Neue"/>
        </a:defRPr>
      </a:lvl8pPr>
      <a:lvl9pPr marL="0" marR="0" indent="1828800" algn="r" defTabSz="8255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3.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jpe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eg"/></Relationships>

</file>

<file path=ppt/slides/_rels/slide1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png"/><Relationship Id="rId3" Type="http://schemas.openxmlformats.org/officeDocument/2006/relationships/image" Target="../media/image5.jpeg"/><Relationship Id="rId4" Type="http://schemas.openxmlformats.org/officeDocument/2006/relationships/image" Target="../media/image1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2.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jpeg"/><Relationship Id="rId4" Type="http://schemas.openxmlformats.org/officeDocument/2006/relationships/hyperlink" Target="mailto:gecorrea@correo.ugr.es" TargetMode="External"/><Relationship Id="rId5" Type="http://schemas.openxmlformats.org/officeDocument/2006/relationships/image" Target="../media/image3.png"/><Relationship Id="rId6" Type="http://schemas.openxmlformats.org/officeDocument/2006/relationships/image" Target="../media/image4.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hyperlink" Target="https://github.com/Gecofer/MII_ASS_1819"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2.jpeg"/></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s://www.dnielectronico.es/PortalDNIe/" TargetMode="External"/><Relationship Id="rId4" Type="http://schemas.openxmlformats.org/officeDocument/2006/relationships/hyperlink" Target="https://firmaelectronica.gob.es/Home/Ciudadanos/Certificados-Electronicos.html" TargetMode="External"/><Relationship Id="rId5" Type="http://schemas.openxmlformats.org/officeDocument/2006/relationships/hyperlink" Target="https://juncotic.com/x509-certificados-digitales-der-crt-cer/" TargetMode="External"/><Relationship Id="rId6" Type="http://schemas.openxmlformats.org/officeDocument/2006/relationships/hyperlink" Target="https://www.xataka.com/seguridad/la-seguridad-del-dni-electronico-comprometida-a-quien-afecta-por-que-y-como-solucionarlo" TargetMode="External"/><Relationship Id="rId7" Type="http://schemas.openxmlformats.org/officeDocument/2006/relationships/hyperlink" Target="https://www.adminfacil.es/dni-electronico-vs-certificado-digital/"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6.jpeg"/><Relationship Id="rId4" Type="http://schemas.openxmlformats.org/officeDocument/2006/relationships/image" Target="../media/image2.jpeg"/><Relationship Id="rId5" Type="http://schemas.openxmlformats.org/officeDocument/2006/relationships/hyperlink" Target="mailto:gecorrea@correo.ugr.es" TargetMode="External"/><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18.png"/><Relationship Id="rId9" Type="http://schemas.openxmlformats.org/officeDocument/2006/relationships/image" Target="../media/image1.g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7" name="Ciberseguridad.png" descr="Ciberseguridad.png"/>
          <p:cNvPicPr>
            <a:picLocks noChangeAspect="1"/>
          </p:cNvPicPr>
          <p:nvPr>
            <p:ph type="pic" idx="13"/>
          </p:nvPr>
        </p:nvPicPr>
        <p:blipFill>
          <a:blip r:embed="rId2">
            <a:extLst/>
          </a:blip>
          <a:srcRect l="0" t="11064" r="0" b="11064"/>
          <a:stretch>
            <a:fillRect/>
          </a:stretch>
        </p:blipFill>
        <p:spPr>
          <a:prstGeom prst="rect">
            <a:avLst/>
          </a:prstGeom>
        </p:spPr>
      </p:pic>
      <p:sp>
        <p:nvSpPr>
          <p:cNvPr id="128" name="Certificados Digitales"/>
          <p:cNvSpPr txBox="1"/>
          <p:nvPr>
            <p:ph type="title"/>
          </p:nvPr>
        </p:nvSpPr>
        <p:spPr>
          <a:prstGeom prst="rect">
            <a:avLst/>
          </a:prstGeom>
        </p:spPr>
        <p:txBody>
          <a:bodyPr/>
          <a:lstStyle/>
          <a:p>
            <a:pPr/>
            <a:r>
              <a:t>Certificados Digitales</a:t>
            </a:r>
          </a:p>
        </p:txBody>
      </p:sp>
      <p:sp>
        <p:nvSpPr>
          <p:cNvPr id="129" name="DNI Electrónico"/>
          <p:cNvSpPr txBox="1"/>
          <p:nvPr>
            <p:ph type="body" sz="quarter" idx="1"/>
          </p:nvPr>
        </p:nvSpPr>
        <p:spPr>
          <a:prstGeom prst="rect">
            <a:avLst/>
          </a:prstGeom>
        </p:spPr>
        <p:txBody>
          <a:bodyPr/>
          <a:lstStyle/>
          <a:p>
            <a:pPr/>
            <a:r>
              <a:t>DNI Electrónico</a:t>
            </a:r>
          </a:p>
        </p:txBody>
      </p:sp>
      <p:pic>
        <p:nvPicPr>
          <p:cNvPr id="130" name="download-2.png" descr="download-2.png"/>
          <p:cNvPicPr>
            <a:picLocks noChangeAspect="1"/>
          </p:cNvPicPr>
          <p:nvPr/>
        </p:nvPicPr>
        <p:blipFill>
          <a:blip r:embed="rId3">
            <a:extLst/>
          </a:blip>
          <a:stretch>
            <a:fillRect/>
          </a:stretch>
        </p:blipFill>
        <p:spPr>
          <a:xfrm>
            <a:off x="21537521" y="189187"/>
            <a:ext cx="2663508" cy="2663509"/>
          </a:xfrm>
          <a:prstGeom prst="rect">
            <a:avLst/>
          </a:prstGeom>
          <a:ln w="12700">
            <a:miter lim="400000"/>
          </a:ln>
        </p:spPr>
      </p:pic>
      <p:sp>
        <p:nvSpPr>
          <p:cNvPr id="131" name="Número de diapositiva"/>
          <p:cNvSpPr txBox="1"/>
          <p:nvPr>
            <p:ph type="sldNum" sz="quarter" idx="4294967295"/>
          </p:nvPr>
        </p:nvSpPr>
        <p:spPr>
          <a:xfrm>
            <a:off x="23343323" y="12985800"/>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Tipos de Certificados Digitales (I)"/>
          <p:cNvSpPr txBox="1"/>
          <p:nvPr>
            <p:ph type="title"/>
          </p:nvPr>
        </p:nvSpPr>
        <p:spPr>
          <a:prstGeom prst="rect">
            <a:avLst/>
          </a:prstGeom>
        </p:spPr>
        <p:txBody>
          <a:bodyPr/>
          <a:lstStyle/>
          <a:p>
            <a:pPr/>
            <a:r>
              <a:t>Tipos de Certificados Digitales (I)</a:t>
            </a:r>
          </a:p>
        </p:txBody>
      </p:sp>
      <p:sp>
        <p:nvSpPr>
          <p:cNvPr id="184" name="La obtención del Certificado Digital depende de si el certificado está contenido en una tarjeta, como el DNI-e, o de si el certificado está en un fichero software, emitido por la Fábrica Nacional de Moneda y Timbre."/>
          <p:cNvSpPr txBox="1"/>
          <p:nvPr>
            <p:ph type="body" idx="1"/>
          </p:nvPr>
        </p:nvSpPr>
        <p:spPr>
          <a:prstGeom prst="rect">
            <a:avLst/>
          </a:prstGeom>
        </p:spPr>
        <p:txBody>
          <a:bodyPr/>
          <a:lstStyle/>
          <a:p>
            <a:pPr>
              <a:defRPr>
                <a:solidFill>
                  <a:schemeClr val="accent6">
                    <a:hueOff val="-10521704"/>
                    <a:satOff val="-11099"/>
                    <a:lumOff val="-7127"/>
                  </a:schemeClr>
                </a:solidFill>
              </a:defRPr>
            </a:pPr>
            <a:r>
              <a:t>La obtención del Certificado Digital depende de si el </a:t>
            </a:r>
            <a:r>
              <a:rPr b="1">
                <a:latin typeface="Helvetica Neue"/>
                <a:ea typeface="Helvetica Neue"/>
                <a:cs typeface="Helvetica Neue"/>
                <a:sym typeface="Helvetica Neue"/>
              </a:rPr>
              <a:t>certificado está contenido en una tarjeta</a:t>
            </a:r>
            <a:r>
              <a:t>, como el </a:t>
            </a:r>
            <a:r>
              <a:rPr b="1">
                <a:latin typeface="Helvetica Neue"/>
                <a:ea typeface="Helvetica Neue"/>
                <a:cs typeface="Helvetica Neue"/>
                <a:sym typeface="Helvetica Neue"/>
              </a:rPr>
              <a:t>DNI-e</a:t>
            </a:r>
            <a:r>
              <a:t>, o de si el </a:t>
            </a:r>
            <a:r>
              <a:rPr b="1">
                <a:latin typeface="Helvetica Neue"/>
                <a:ea typeface="Helvetica Neue"/>
                <a:cs typeface="Helvetica Neue"/>
                <a:sym typeface="Helvetica Neue"/>
              </a:rPr>
              <a:t>certificado está en un fichero software</a:t>
            </a:r>
            <a:r>
              <a:t>, emitido por la Fábrica Nacional de Moneda y Timbre.</a:t>
            </a:r>
          </a:p>
        </p:txBody>
      </p:sp>
      <p:sp>
        <p:nvSpPr>
          <p:cNvPr id="185"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6" name="certificado.png" descr="certificado.png"/>
          <p:cNvPicPr>
            <a:picLocks noChangeAspect="1"/>
          </p:cNvPicPr>
          <p:nvPr/>
        </p:nvPicPr>
        <p:blipFill>
          <a:blip r:embed="rId2">
            <a:extLst/>
          </a:blip>
          <a:stretch>
            <a:fillRect/>
          </a:stretch>
        </p:blipFill>
        <p:spPr>
          <a:xfrm>
            <a:off x="11705596" y="7623055"/>
            <a:ext cx="2563070" cy="2774699"/>
          </a:xfrm>
          <a:prstGeom prst="rect">
            <a:avLst/>
          </a:prstGeom>
          <a:ln w="12700">
            <a:miter lim="400000"/>
          </a:ln>
        </p:spPr>
      </p:pic>
      <p:pic>
        <p:nvPicPr>
          <p:cNvPr id="187" name="certificado1.png" descr="certificado1.png"/>
          <p:cNvPicPr>
            <a:picLocks noChangeAspect="1"/>
          </p:cNvPicPr>
          <p:nvPr/>
        </p:nvPicPr>
        <p:blipFill>
          <a:blip r:embed="rId3">
            <a:extLst/>
          </a:blip>
          <a:stretch>
            <a:fillRect/>
          </a:stretch>
        </p:blipFill>
        <p:spPr>
          <a:xfrm>
            <a:off x="14682213" y="6625256"/>
            <a:ext cx="8468077" cy="4770297"/>
          </a:xfrm>
          <a:prstGeom prst="rect">
            <a:avLst/>
          </a:prstGeom>
          <a:ln w="12700">
            <a:miter lim="400000"/>
          </a:ln>
        </p:spPr>
      </p:pic>
      <p:sp>
        <p:nvSpPr>
          <p:cNvPr id="188" name="Certificado Digital emitido por la FNMT"/>
          <p:cNvSpPr txBox="1"/>
          <p:nvPr/>
        </p:nvSpPr>
        <p:spPr>
          <a:xfrm>
            <a:off x="12956128" y="11744611"/>
            <a:ext cx="7483222"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500">
                <a:solidFill>
                  <a:schemeClr val="accent6">
                    <a:hueOff val="-10521704"/>
                    <a:satOff val="-11099"/>
                    <a:lumOff val="-7127"/>
                  </a:schemeClr>
                </a:solidFill>
                <a:latin typeface="Helvetica Neue"/>
                <a:ea typeface="Helvetica Neue"/>
                <a:cs typeface="Helvetica Neue"/>
                <a:sym typeface="Helvetica Neue"/>
              </a:defRPr>
            </a:lvl1pPr>
          </a:lstStyle>
          <a:p>
            <a:pPr/>
            <a:r>
              <a:t>Certificado Digital emitido por la FNMT</a:t>
            </a:r>
          </a:p>
        </p:txBody>
      </p:sp>
      <p:pic>
        <p:nvPicPr>
          <p:cNvPr id="189" name="dni-electronico.jpg" descr="dni-electronico.jpg"/>
          <p:cNvPicPr>
            <a:picLocks noChangeAspect="1"/>
          </p:cNvPicPr>
          <p:nvPr/>
        </p:nvPicPr>
        <p:blipFill>
          <a:blip r:embed="rId4">
            <a:extLst/>
          </a:blip>
          <a:stretch>
            <a:fillRect/>
          </a:stretch>
        </p:blipFill>
        <p:spPr>
          <a:xfrm>
            <a:off x="1758382" y="6567934"/>
            <a:ext cx="7610857" cy="4884941"/>
          </a:xfrm>
          <a:prstGeom prst="rect">
            <a:avLst/>
          </a:prstGeom>
          <a:ln w="12700">
            <a:miter lim="400000"/>
          </a:ln>
        </p:spPr>
      </p:pic>
      <p:sp>
        <p:nvSpPr>
          <p:cNvPr id="190" name="DNI Electrónico"/>
          <p:cNvSpPr txBox="1"/>
          <p:nvPr/>
        </p:nvSpPr>
        <p:spPr>
          <a:xfrm>
            <a:off x="4028698" y="11744611"/>
            <a:ext cx="3070226"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500">
                <a:solidFill>
                  <a:schemeClr val="accent6">
                    <a:hueOff val="-10521704"/>
                    <a:satOff val="-11099"/>
                    <a:lumOff val="-7127"/>
                  </a:schemeClr>
                </a:solidFill>
                <a:latin typeface="Helvetica Neue"/>
                <a:ea typeface="Helvetica Neue"/>
                <a:cs typeface="Helvetica Neue"/>
                <a:sym typeface="Helvetica Neue"/>
              </a:defRPr>
            </a:lvl1pPr>
          </a:lstStyle>
          <a:p>
            <a:pPr/>
            <a:r>
              <a:t>DNI Electrónico</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Tipos de Certificados Digitales (II)"/>
          <p:cNvSpPr txBox="1"/>
          <p:nvPr>
            <p:ph type="title"/>
          </p:nvPr>
        </p:nvSpPr>
        <p:spPr>
          <a:prstGeom prst="rect">
            <a:avLst/>
          </a:prstGeom>
        </p:spPr>
        <p:txBody>
          <a:bodyPr/>
          <a:lstStyle/>
          <a:p>
            <a:pPr/>
            <a:r>
              <a:t>Tipos de Certificados Digitales (II)</a:t>
            </a:r>
          </a:p>
        </p:txBody>
      </p:sp>
      <p:graphicFrame>
        <p:nvGraphicFramePr>
          <p:cNvPr id="193" name="Tabla"/>
          <p:cNvGraphicFramePr/>
          <p:nvPr/>
        </p:nvGraphicFramePr>
        <p:xfrm>
          <a:off x="1079806" y="3092630"/>
          <a:ext cx="10892153" cy="9372601"/>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10879452"/>
              </a:tblGrid>
              <a:tr h="1559983">
                <a:tc>
                  <a:txBody>
                    <a:bodyPr/>
                    <a:lstStyle/>
                    <a:p>
                      <a:pPr algn="ctr" defTabSz="647700">
                        <a:defRPr>
                          <a:solidFill>
                            <a:srgbClr val="000000"/>
                          </a:solidFill>
                        </a:defRPr>
                      </a:pPr>
                      <a:r>
                        <a:rPr sz="4500">
                          <a:solidFill>
                            <a:srgbClr val="FFFFFF"/>
                          </a:solidFill>
                        </a:rPr>
                        <a:t>Características del Certificado Digital</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La solicitud y descarga del certificado se realiza desde el navegador</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Se instala en el navegador web en soporte fichero o soporte software</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Cada proceso de solicitud depende de cada Autoridad de Certificación</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Sólo funciona en los equipos en los que haya sido instalado, pero se puede exportar</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	Su duración suele ser de 36 meses</a:t>
                      </a:r>
                    </a:p>
                  </a:txBody>
                  <a:tcPr marL="50800" marR="50800" marT="50800" marB="50800" anchor="ctr" anchorCtr="0" horzOverflow="overflow">
                    <a:lnL w="12700">
                      <a:solidFill>
                        <a:srgbClr val="000000"/>
                      </a:solidFill>
                      <a:miter lim="400000"/>
                    </a:lnL>
                    <a:lnR w="12700">
                      <a:solidFill>
                        <a:srgbClr val="000000"/>
                      </a:solidFill>
                      <a:miter lim="400000"/>
                    </a:lnR>
                    <a:lnB w="12700">
                      <a:solidFill>
                        <a:srgbClr val="000000"/>
                      </a:solidFill>
                      <a:miter lim="400000"/>
                    </a:lnB>
                  </a:tcPr>
                </a:tc>
              </a:tr>
            </a:tbl>
          </a:graphicData>
        </a:graphic>
      </p:graphicFrame>
      <p:graphicFrame>
        <p:nvGraphicFramePr>
          <p:cNvPr id="194" name="Tabla"/>
          <p:cNvGraphicFramePr/>
          <p:nvPr/>
        </p:nvGraphicFramePr>
        <p:xfrm>
          <a:off x="12417624" y="3098980"/>
          <a:ext cx="10904853" cy="9372601"/>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10892152"/>
              </a:tblGrid>
              <a:tr h="1559983">
                <a:tc>
                  <a:txBody>
                    <a:bodyPr/>
                    <a:lstStyle/>
                    <a:p>
                      <a:pPr algn="ctr" defTabSz="647700">
                        <a:defRPr>
                          <a:solidFill>
                            <a:srgbClr val="000000"/>
                          </a:solidFill>
                        </a:defRPr>
                      </a:pPr>
                      <a:r>
                        <a:rPr sz="4500">
                          <a:solidFill>
                            <a:srgbClr val="FFFFFF"/>
                          </a:solidFill>
                        </a:rPr>
                        <a:t>Características del DNI Electrónico</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Al caducar el DNI, también extinguirán su validez los certificados</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La firma electrónica con DNI-e es considerada como firma electrónica reconocida</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Se necesita un lector de tarjetas en el caso de que se desee utilizar el DNI electrónico</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Obtener estos certificados es gratis</a:t>
                      </a:r>
                    </a:p>
                  </a:txBody>
                  <a:tcPr marL="50800" marR="50800" marT="50800" marB="50800" anchor="ctr" anchorCtr="0" horzOverflow="overflow">
                    <a:lnL w="12700">
                      <a:solidFill>
                        <a:srgbClr val="000000"/>
                      </a:solidFill>
                      <a:miter lim="400000"/>
                    </a:lnL>
                    <a:lnR w="12700">
                      <a:solidFill>
                        <a:srgbClr val="000000"/>
                      </a:solidFill>
                      <a:miter lim="400000"/>
                    </a:lnR>
                  </a:tcPr>
                </a:tc>
              </a:tr>
              <a:tr h="1559983">
                <a:tc>
                  <a:txBody>
                    <a:bodyPr/>
                    <a:lstStyle/>
                    <a:p>
                      <a:pPr algn="ctr" defTabSz="647700">
                        <a:defRPr>
                          <a:solidFill>
                            <a:srgbClr val="000000"/>
                          </a:solidFill>
                        </a:defRPr>
                      </a:pPr>
                      <a:r>
                        <a:rPr sz="4000">
                          <a:solidFill>
                            <a:srgbClr val="444444"/>
                          </a:solidFill>
                        </a:rPr>
                        <a:t>	Su duración suele ser de 30 meses</a:t>
                      </a:r>
                    </a:p>
                  </a:txBody>
                  <a:tcPr marL="50800" marR="50800" marT="50800" marB="50800" anchor="ctr" anchorCtr="0" horzOverflow="overflow">
                    <a:lnL w="12700">
                      <a:solidFill>
                        <a:srgbClr val="000000"/>
                      </a:solidFill>
                      <a:miter lim="400000"/>
                    </a:lnL>
                    <a:lnR w="12700">
                      <a:solidFill>
                        <a:srgbClr val="000000"/>
                      </a:solidFill>
                      <a:miter lim="400000"/>
                    </a:lnR>
                    <a:lnB w="12700">
                      <a:solidFill>
                        <a:srgbClr val="000000"/>
                      </a:solidFill>
                      <a:miter lim="400000"/>
                    </a:lnB>
                  </a:tcPr>
                </a:tc>
              </a:tr>
            </a:tbl>
          </a:graphicData>
        </a:graphic>
      </p:graphicFrame>
      <p:sp>
        <p:nvSpPr>
          <p:cNvPr id="195"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Funcionamiento del Certificado Digital"/>
          <p:cNvSpPr txBox="1"/>
          <p:nvPr>
            <p:ph type="title"/>
          </p:nvPr>
        </p:nvSpPr>
        <p:spPr>
          <a:prstGeom prst="rect">
            <a:avLst/>
          </a:prstGeom>
        </p:spPr>
        <p:txBody>
          <a:bodyPr/>
          <a:lstStyle/>
          <a:p>
            <a:pPr/>
            <a:r>
              <a:t>Funcionamiento del Certificado Digital</a:t>
            </a:r>
          </a:p>
        </p:txBody>
      </p:sp>
      <p:pic>
        <p:nvPicPr>
          <p:cNvPr id="198" name="cita.png" descr="cita.png"/>
          <p:cNvPicPr>
            <a:picLocks noChangeAspect="1"/>
          </p:cNvPicPr>
          <p:nvPr/>
        </p:nvPicPr>
        <p:blipFill>
          <a:blip r:embed="rId2">
            <a:extLst/>
          </a:blip>
          <a:stretch>
            <a:fillRect/>
          </a:stretch>
        </p:blipFill>
        <p:spPr>
          <a:xfrm>
            <a:off x="1074591" y="3098980"/>
            <a:ext cx="10342800" cy="4999022"/>
          </a:xfrm>
          <a:prstGeom prst="rect">
            <a:avLst/>
          </a:prstGeom>
          <a:ln w="12700">
            <a:miter lim="400000"/>
          </a:ln>
        </p:spPr>
      </p:pic>
      <p:pic>
        <p:nvPicPr>
          <p:cNvPr id="199" name="cita1.png" descr="cita1.png"/>
          <p:cNvPicPr>
            <a:picLocks noChangeAspect="1"/>
          </p:cNvPicPr>
          <p:nvPr/>
        </p:nvPicPr>
        <p:blipFill>
          <a:blip r:embed="rId3">
            <a:extLst/>
          </a:blip>
          <a:stretch>
            <a:fillRect/>
          </a:stretch>
        </p:blipFill>
        <p:spPr>
          <a:xfrm>
            <a:off x="13062900" y="3098980"/>
            <a:ext cx="10274268" cy="4947551"/>
          </a:xfrm>
          <a:prstGeom prst="rect">
            <a:avLst/>
          </a:prstGeom>
          <a:ln w="12700">
            <a:miter lim="400000"/>
          </a:ln>
        </p:spPr>
      </p:pic>
      <p:pic>
        <p:nvPicPr>
          <p:cNvPr id="200" name="cita2.png" descr="cita2.png"/>
          <p:cNvPicPr>
            <a:picLocks noChangeAspect="1"/>
          </p:cNvPicPr>
          <p:nvPr/>
        </p:nvPicPr>
        <p:blipFill>
          <a:blip r:embed="rId4">
            <a:extLst/>
          </a:blip>
          <a:stretch>
            <a:fillRect/>
          </a:stretch>
        </p:blipFill>
        <p:spPr>
          <a:xfrm>
            <a:off x="6657073" y="8421851"/>
            <a:ext cx="11069854" cy="5152753"/>
          </a:xfrm>
          <a:prstGeom prst="rect">
            <a:avLst/>
          </a:prstGeom>
          <a:ln w="12700">
            <a:miter lim="400000"/>
          </a:ln>
        </p:spPr>
      </p:pic>
      <p:sp>
        <p:nvSpPr>
          <p:cNvPr id="201"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2" name="1"/>
          <p:cNvSpPr/>
          <p:nvPr/>
        </p:nvSpPr>
        <p:spPr>
          <a:xfrm>
            <a:off x="10359396" y="2945386"/>
            <a:ext cx="1270001" cy="1270001"/>
          </a:xfrm>
          <a:prstGeom prst="ellipse">
            <a:avLst/>
          </a:prstGeom>
          <a:solidFill>
            <a:schemeClr val="accent1">
              <a:satOff val="12166"/>
              <a:lumOff val="-1304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a:solidFill>
                  <a:srgbClr val="FFFFFF"/>
                </a:solidFill>
                <a:latin typeface="Helvetica Neue"/>
                <a:ea typeface="Helvetica Neue"/>
                <a:cs typeface="Helvetica Neue"/>
                <a:sym typeface="Helvetica Neue"/>
              </a:defRPr>
            </a:lvl1pPr>
          </a:lstStyle>
          <a:p>
            <a:pPr/>
            <a:r>
              <a:t>1</a:t>
            </a:r>
          </a:p>
        </p:txBody>
      </p:sp>
      <p:sp>
        <p:nvSpPr>
          <p:cNvPr id="203" name="2"/>
          <p:cNvSpPr/>
          <p:nvPr/>
        </p:nvSpPr>
        <p:spPr>
          <a:xfrm>
            <a:off x="22285738" y="2945386"/>
            <a:ext cx="1270001" cy="1270001"/>
          </a:xfrm>
          <a:prstGeom prst="ellipse">
            <a:avLst/>
          </a:prstGeom>
          <a:solidFill>
            <a:schemeClr val="accent1">
              <a:satOff val="12166"/>
              <a:lumOff val="-1304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a:solidFill>
                  <a:srgbClr val="FFFFFF"/>
                </a:solidFill>
                <a:latin typeface="Helvetica Neue"/>
                <a:ea typeface="Helvetica Neue"/>
                <a:cs typeface="Helvetica Neue"/>
                <a:sym typeface="Helvetica Neue"/>
              </a:defRPr>
            </a:lvl1pPr>
          </a:lstStyle>
          <a:p>
            <a:pPr/>
            <a:r>
              <a:t>2</a:t>
            </a:r>
          </a:p>
        </p:txBody>
      </p:sp>
      <p:sp>
        <p:nvSpPr>
          <p:cNvPr id="204" name="3"/>
          <p:cNvSpPr/>
          <p:nvPr/>
        </p:nvSpPr>
        <p:spPr>
          <a:xfrm>
            <a:off x="14265106" y="10363227"/>
            <a:ext cx="1270001" cy="1270001"/>
          </a:xfrm>
          <a:prstGeom prst="ellipse">
            <a:avLst/>
          </a:prstGeom>
          <a:solidFill>
            <a:schemeClr val="accent1">
              <a:satOff val="12166"/>
              <a:lumOff val="-1304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a:solidFill>
                  <a:srgbClr val="FFFFFF"/>
                </a:solidFill>
                <a:latin typeface="Helvetica Neue"/>
                <a:ea typeface="Helvetica Neue"/>
                <a:cs typeface="Helvetica Neue"/>
                <a:sym typeface="Helvetica Neue"/>
              </a:defRPr>
            </a:lvl1pPr>
          </a:lstStyle>
          <a:p>
            <a:pPr/>
            <a:r>
              <a:t>3</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Contenido"/>
          <p:cNvSpPr txBox="1"/>
          <p:nvPr>
            <p:ph type="title"/>
          </p:nvPr>
        </p:nvSpPr>
        <p:spPr>
          <a:prstGeom prst="rect">
            <a:avLst/>
          </a:prstGeom>
        </p:spPr>
        <p:txBody>
          <a:bodyPr/>
          <a:lstStyle/>
          <a:p>
            <a:pPr/>
            <a:r>
              <a:t>Contenido</a:t>
            </a:r>
          </a:p>
        </p:txBody>
      </p:sp>
      <p:sp>
        <p:nvSpPr>
          <p:cNvPr id="207" name="1  Certificado digital…"/>
          <p:cNvSpPr txBox="1"/>
          <p:nvPr>
            <p:ph type="body" sz="half" idx="1"/>
          </p:nvPr>
        </p:nvSpPr>
        <p:spPr>
          <a:prstGeom prst="rect">
            <a:avLst/>
          </a:prstGeom>
        </p:spPr>
        <p:txBody>
          <a:bodyPr/>
          <a:lstStyle/>
          <a:p>
            <a:pPr marL="0" indent="0" defTabSz="610870">
              <a:spcBef>
                <a:spcPts val="3100"/>
              </a:spcBef>
              <a:buSzTx/>
              <a:buFontTx/>
              <a:buNone/>
              <a:defRPr sz="2664">
                <a:solidFill>
                  <a:srgbClr val="CBCBCB"/>
                </a:solidFill>
              </a:defRPr>
            </a:pPr>
            <a:r>
              <a:t>1  Certificado digital</a:t>
            </a:r>
          </a:p>
          <a:p>
            <a:pPr lvl="1" marL="0" indent="0" defTabSz="610870">
              <a:spcBef>
                <a:spcPts val="3100"/>
              </a:spcBef>
              <a:buSzTx/>
              <a:buFontTx/>
              <a:buNone/>
              <a:defRPr sz="2664">
                <a:solidFill>
                  <a:srgbClr val="CBCBCB"/>
                </a:solidFill>
              </a:defRPr>
            </a:pPr>
            <a:r>
              <a:t>    1.1 ¿Qué es el certificado digital?</a:t>
            </a:r>
          </a:p>
          <a:p>
            <a:pPr lvl="1" marL="0" indent="0" defTabSz="610870">
              <a:spcBef>
                <a:spcPts val="3100"/>
              </a:spcBef>
              <a:buSzTx/>
              <a:buFontTx/>
              <a:buNone/>
              <a:defRPr sz="2664">
                <a:solidFill>
                  <a:srgbClr val="CBCBCB"/>
                </a:solidFill>
              </a:defRPr>
            </a:pPr>
            <a:r>
              <a:t>    1.2 ¿Qué son las claves digitales?</a:t>
            </a:r>
          </a:p>
          <a:p>
            <a:pPr lvl="1" marL="0" indent="0" defTabSz="610870">
              <a:spcBef>
                <a:spcPts val="3100"/>
              </a:spcBef>
              <a:buSzTx/>
              <a:buFontTx/>
              <a:buNone/>
              <a:defRPr sz="2664">
                <a:solidFill>
                  <a:srgbClr val="CBCBCB"/>
                </a:solidFill>
              </a:defRPr>
            </a:pPr>
            <a:r>
              <a:t>    1.3 Formato de los certificados digitales</a:t>
            </a:r>
          </a:p>
          <a:p>
            <a:pPr lvl="1" marL="0" indent="0" defTabSz="610870">
              <a:spcBef>
                <a:spcPts val="3100"/>
              </a:spcBef>
              <a:buSzTx/>
              <a:buFontTx/>
              <a:buNone/>
              <a:defRPr sz="2664">
                <a:solidFill>
                  <a:srgbClr val="CBCBCB"/>
                </a:solidFill>
              </a:defRPr>
            </a:pPr>
            <a:r>
              <a:t>    1.4 Tipos de certificados digitales</a:t>
            </a:r>
          </a:p>
          <a:p>
            <a:pPr marL="0" indent="0" defTabSz="610870">
              <a:spcBef>
                <a:spcPts val="3100"/>
              </a:spcBef>
              <a:buSzTx/>
              <a:buFontTx/>
              <a:buNone/>
              <a:defRPr b="1" sz="2664">
                <a:solidFill>
                  <a:schemeClr val="accent6">
                    <a:hueOff val="-10521704"/>
                    <a:satOff val="-11099"/>
                    <a:lumOff val="-7127"/>
                  </a:schemeClr>
                </a:solidFill>
              </a:defRPr>
            </a:pPr>
            <a:r>
              <a:t>2  DNI electrónico</a:t>
            </a:r>
          </a:p>
          <a:p>
            <a:pPr lvl="1" marL="0" indent="0" defTabSz="610870">
              <a:spcBef>
                <a:spcPts val="3100"/>
              </a:spcBef>
              <a:buSzTx/>
              <a:buFontTx/>
              <a:buNone/>
              <a:defRPr sz="2664">
                <a:solidFill>
                  <a:schemeClr val="accent6">
                    <a:hueOff val="-10521704"/>
                    <a:satOff val="-11099"/>
                    <a:lumOff val="-7127"/>
                  </a:schemeClr>
                </a:solidFill>
              </a:defRPr>
            </a:pPr>
            <a:r>
              <a:t>    2.1 Componentes del DNI electrónico</a:t>
            </a:r>
          </a:p>
          <a:p>
            <a:pPr lvl="1" marL="0" indent="0" defTabSz="610870">
              <a:spcBef>
                <a:spcPts val="3100"/>
              </a:spcBef>
              <a:buSzTx/>
              <a:buFontTx/>
              <a:buNone/>
              <a:defRPr sz="2664">
                <a:solidFill>
                  <a:schemeClr val="accent6">
                    <a:hueOff val="-10521704"/>
                    <a:satOff val="-11099"/>
                    <a:lumOff val="-7127"/>
                  </a:schemeClr>
                </a:solidFill>
              </a:defRPr>
            </a:pPr>
            <a:r>
              <a:t>    2.2 Diferencias entre DNI-e y DNI 3.0</a:t>
            </a:r>
          </a:p>
          <a:p>
            <a:pPr marL="0" indent="0" defTabSz="610870">
              <a:spcBef>
                <a:spcPts val="3100"/>
              </a:spcBef>
              <a:buSzTx/>
              <a:buFontTx/>
              <a:buNone/>
              <a:defRPr sz="2664">
                <a:solidFill>
                  <a:srgbClr val="CBCBCB"/>
                </a:solidFill>
              </a:defRPr>
            </a:pPr>
            <a:r>
              <a:t>3  Firma electrónica</a:t>
            </a:r>
          </a:p>
          <a:p>
            <a:pPr marL="0" indent="0" defTabSz="610870">
              <a:spcBef>
                <a:spcPts val="3100"/>
              </a:spcBef>
              <a:buSzTx/>
              <a:buFontTx/>
              <a:buNone/>
              <a:defRPr sz="2664">
                <a:solidFill>
                  <a:srgbClr val="CBCBCB"/>
                </a:solidFill>
              </a:defRPr>
            </a:pPr>
            <a:r>
              <a:t>    3.1 ¿Qué es la firma electrónica?</a:t>
            </a:r>
          </a:p>
          <a:p>
            <a:pPr marL="0" indent="0" defTabSz="610870">
              <a:spcBef>
                <a:spcPts val="3100"/>
              </a:spcBef>
              <a:buSzTx/>
              <a:buFontTx/>
              <a:buNone/>
              <a:defRPr sz="2664">
                <a:solidFill>
                  <a:srgbClr val="CBCBCB"/>
                </a:solidFill>
              </a:defRPr>
            </a:pPr>
            <a:r>
              <a:t>    3.2 ¿A qué nos referimos con firma digital?</a:t>
            </a:r>
          </a:p>
          <a:p>
            <a:pPr marL="0" indent="0" defTabSz="610870">
              <a:spcBef>
                <a:spcPts val="3100"/>
              </a:spcBef>
              <a:buSzTx/>
              <a:buFontTx/>
              <a:buNone/>
              <a:defRPr sz="2664">
                <a:solidFill>
                  <a:srgbClr val="CBCBCB"/>
                </a:solidFill>
              </a:defRPr>
            </a:pPr>
            <a:r>
              <a:t>4  Conclusiones</a:t>
            </a:r>
          </a:p>
        </p:txBody>
      </p:sp>
      <p:pic>
        <p:nvPicPr>
          <p:cNvPr id="208" name="xxl_27_SGFuZHNfaG9sZF90YWJsZXRfNQ-1024x789.jpg" descr="xxl_27_SGFuZHNfaG9sZF90YWJsZXRfNQ-1024x789.jpg"/>
          <p:cNvPicPr>
            <a:picLocks noChangeAspect="1"/>
          </p:cNvPicPr>
          <p:nvPr/>
        </p:nvPicPr>
        <p:blipFill>
          <a:blip r:embed="rId3">
            <a:alphaModFix amt="40000"/>
            <a:extLst/>
          </a:blip>
          <a:srcRect l="15755" t="0" r="15755" b="0"/>
          <a:stretch>
            <a:fillRect/>
          </a:stretch>
        </p:blipFill>
        <p:spPr>
          <a:xfrm>
            <a:off x="12192000" y="0"/>
            <a:ext cx="12192000" cy="13716000"/>
          </a:xfrm>
          <a:prstGeom prst="rect">
            <a:avLst/>
          </a:prstGeom>
          <a:ln w="12700">
            <a:miter lim="400000"/>
          </a:ln>
        </p:spPr>
      </p:pic>
      <p:sp>
        <p:nvSpPr>
          <p:cNvPr id="209" name="Número de diapositiva"/>
          <p:cNvSpPr txBox="1"/>
          <p:nvPr>
            <p:ph type="sldNum" sz="quarter" idx="4294967295"/>
          </p:nvPr>
        </p:nvSpPr>
        <p:spPr>
          <a:xfrm>
            <a:off x="23584724" y="12985800"/>
            <a:ext cx="368504" cy="374600"/>
          </a:xfrm>
          <a:prstGeom prst="rect">
            <a:avLst/>
          </a:prstGeom>
          <a:extLst>
            <a:ext uri="{C572A759-6A51-4108-AA02-DFA0A04FC94B}">
              <ma14:wrappingTextBoxFlag xmlns:ma14="http://schemas.microsoft.com/office/mac/drawingml/2011/main" val="1"/>
            </a:ext>
          </a:extLst>
        </p:spPr>
        <p:txBody>
          <a:bodyPr/>
          <a:lstStyle>
            <a:lvl1pPr algn="l"/>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DNI Electrónico"/>
          <p:cNvSpPr txBox="1"/>
          <p:nvPr>
            <p:ph type="title"/>
          </p:nvPr>
        </p:nvSpPr>
        <p:spPr>
          <a:prstGeom prst="rect">
            <a:avLst/>
          </a:prstGeom>
        </p:spPr>
        <p:txBody>
          <a:bodyPr/>
          <a:lstStyle/>
          <a:p>
            <a:pPr/>
            <a:r>
              <a:t>DNI Electrónico</a:t>
            </a:r>
          </a:p>
        </p:txBody>
      </p:sp>
      <p:sp>
        <p:nvSpPr>
          <p:cNvPr id="214" name="Documento emitido por la Dirección General de la Policía (Ministerio del Interior), sirve para:…"/>
          <p:cNvSpPr txBox="1"/>
          <p:nvPr>
            <p:ph type="body" idx="1"/>
          </p:nvPr>
        </p:nvSpPr>
        <p:spPr>
          <a:prstGeom prst="rect">
            <a:avLst/>
          </a:prstGeom>
        </p:spPr>
        <p:txBody>
          <a:bodyPr/>
          <a:lstStyle/>
          <a:p>
            <a:pPr marL="495300" indent="-495300" defTabSz="643889">
              <a:spcBef>
                <a:spcPts val="4600"/>
              </a:spcBef>
              <a:defRPr sz="3900">
                <a:solidFill>
                  <a:schemeClr val="accent6">
                    <a:hueOff val="-10521704"/>
                    <a:satOff val="-11099"/>
                    <a:lumOff val="-7127"/>
                  </a:schemeClr>
                </a:solidFill>
              </a:defRPr>
            </a:pPr>
            <a:r>
              <a:t>Documento emitido por la </a:t>
            </a:r>
            <a:r>
              <a:rPr b="1">
                <a:latin typeface="Helvetica Neue"/>
                <a:ea typeface="Helvetica Neue"/>
                <a:cs typeface="Helvetica Neue"/>
                <a:sym typeface="Helvetica Neue"/>
              </a:rPr>
              <a:t>Dirección General de la Policía</a:t>
            </a:r>
            <a:r>
              <a:t> (Ministerio del Interior), sirve para:</a:t>
            </a:r>
          </a:p>
          <a:p>
            <a:pPr lvl="1" marL="990600" indent="-495300" defTabSz="643889">
              <a:spcBef>
                <a:spcPts val="4600"/>
              </a:spcBef>
              <a:defRPr sz="3900">
                <a:solidFill>
                  <a:schemeClr val="accent6">
                    <a:hueOff val="-10521704"/>
                    <a:satOff val="-11099"/>
                    <a:lumOff val="-7127"/>
                  </a:schemeClr>
                </a:solidFill>
              </a:defRPr>
            </a:pPr>
            <a:r>
              <a:rPr b="1">
                <a:latin typeface="Helvetica Neue"/>
                <a:ea typeface="Helvetica Neue"/>
                <a:cs typeface="Helvetica Neue"/>
                <a:sym typeface="Helvetica Neue"/>
              </a:rPr>
              <a:t>Confirmar la identidad</a:t>
            </a:r>
            <a:r>
              <a:t> de una persona concreta</a:t>
            </a:r>
          </a:p>
          <a:p>
            <a:pPr lvl="1" marL="990600" indent="-495300" defTabSz="643889">
              <a:spcBef>
                <a:spcPts val="0"/>
              </a:spcBef>
              <a:defRPr sz="3900">
                <a:solidFill>
                  <a:schemeClr val="accent6">
                    <a:hueOff val="-10521704"/>
                    <a:satOff val="-11099"/>
                    <a:lumOff val="-7127"/>
                  </a:schemeClr>
                </a:solidFill>
              </a:defRPr>
            </a:pPr>
            <a:r>
              <a:rPr b="1">
                <a:latin typeface="Helvetica Neue"/>
                <a:ea typeface="Helvetica Neue"/>
                <a:cs typeface="Helvetica Neue"/>
                <a:sym typeface="Helvetica Neue"/>
              </a:rPr>
              <a:t>Acreditar electrónicamente</a:t>
            </a:r>
            <a:r>
              <a:t> y de forma inequívoca la identidad de la persona.</a:t>
            </a:r>
          </a:p>
          <a:p>
            <a:pPr lvl="1" marL="990600" indent="-495300" defTabSz="643889">
              <a:spcBef>
                <a:spcPts val="0"/>
              </a:spcBef>
              <a:defRPr sz="3900">
                <a:solidFill>
                  <a:schemeClr val="accent6">
                    <a:hueOff val="-10521704"/>
                    <a:satOff val="-11099"/>
                    <a:lumOff val="-7127"/>
                  </a:schemeClr>
                </a:solidFill>
              </a:defRPr>
            </a:pPr>
            <a:r>
              <a:rPr b="1">
                <a:latin typeface="Helvetica Neue"/>
                <a:ea typeface="Helvetica Neue"/>
                <a:cs typeface="Helvetica Neue"/>
                <a:sym typeface="Helvetica Neue"/>
              </a:rPr>
              <a:t>Realizar firmas digitales en documentos electrónicos</a:t>
            </a:r>
            <a:r>
              <a:t>, misma validez que la firma tradicional.</a:t>
            </a:r>
          </a:p>
          <a:p>
            <a:pPr marL="495300" indent="-495300" defTabSz="643889">
              <a:spcBef>
                <a:spcPts val="4600"/>
              </a:spcBef>
              <a:defRPr sz="3900">
                <a:solidFill>
                  <a:schemeClr val="accent6">
                    <a:hueOff val="-10521704"/>
                    <a:satOff val="-11099"/>
                    <a:lumOff val="-7127"/>
                  </a:schemeClr>
                </a:solidFill>
              </a:defRPr>
            </a:pPr>
            <a:r>
              <a:t>Incorpora un chip, que contiene los mismos datos que aparecen impresos en la tarjeta (</a:t>
            </a:r>
            <a:r>
              <a:rPr b="1">
                <a:latin typeface="Helvetica Neue"/>
                <a:ea typeface="Helvetica Neue"/>
                <a:cs typeface="Helvetica Neue"/>
                <a:sym typeface="Helvetica Neue"/>
              </a:rPr>
              <a:t>datos personales, fotografía, firma y huella dactilar digitalizada</a:t>
            </a:r>
            <a:r>
              <a:t>) junto con los certificados de Autenticación y de Firma Electrónica.</a:t>
            </a:r>
          </a:p>
          <a:p>
            <a:pPr lvl="1" marL="990600" indent="-495300" defTabSz="643889">
              <a:spcBef>
                <a:spcPts val="4600"/>
              </a:spcBef>
              <a:defRPr sz="3900">
                <a:solidFill>
                  <a:schemeClr val="accent6">
                    <a:hueOff val="-10521704"/>
                    <a:satOff val="-11099"/>
                    <a:lumOff val="-7127"/>
                  </a:schemeClr>
                </a:solidFill>
              </a:defRPr>
            </a:pPr>
            <a:r>
              <a:rPr b="1">
                <a:latin typeface="Helvetica Neue"/>
                <a:ea typeface="Helvetica Neue"/>
                <a:cs typeface="Helvetica Neue"/>
                <a:sym typeface="Helvetica Neue"/>
              </a:rPr>
              <a:t>Certificado de Autenticación: </a:t>
            </a:r>
            <a:r>
              <a:t>tiene como finalidad garantizar electrónicamente la identidad del ciudadano al realizar una transacción telemática.</a:t>
            </a:r>
          </a:p>
          <a:p>
            <a:pPr lvl="1" marL="990600" indent="-495300" defTabSz="643889">
              <a:spcBef>
                <a:spcPts val="0"/>
              </a:spcBef>
              <a:defRPr sz="3900">
                <a:solidFill>
                  <a:schemeClr val="accent6">
                    <a:hueOff val="-10521704"/>
                    <a:satOff val="-11099"/>
                    <a:lumOff val="-7127"/>
                  </a:schemeClr>
                </a:solidFill>
              </a:defRPr>
            </a:pPr>
            <a:r>
              <a:rPr b="1">
                <a:latin typeface="Helvetica Neue"/>
                <a:ea typeface="Helvetica Neue"/>
                <a:cs typeface="Helvetica Neue"/>
                <a:sym typeface="Helvetica Neue"/>
              </a:rPr>
              <a:t>Certificado de Firma:</a:t>
            </a:r>
            <a:r>
              <a:t> tiene como finalidad permitir al ciudadano firmar trámites o documentos. Permite sustituir la firma tradicional por la electrónica en las relaciones del ciudadano con terceros.</a:t>
            </a:r>
          </a:p>
        </p:txBody>
      </p:sp>
      <p:sp>
        <p:nvSpPr>
          <p:cNvPr id="215"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7" name="dnie_descrip.jpg" descr="dnie_descrip.jpg"/>
          <p:cNvPicPr>
            <a:picLocks noChangeAspect="1"/>
          </p:cNvPicPr>
          <p:nvPr>
            <p:ph type="pic" idx="13"/>
          </p:nvPr>
        </p:nvPicPr>
        <p:blipFill>
          <a:blip r:embed="rId2">
            <a:extLst/>
          </a:blip>
          <a:srcRect l="0" t="0" r="0" b="0"/>
          <a:stretch>
            <a:fillRect/>
          </a:stretch>
        </p:blipFill>
        <p:spPr>
          <a:xfrm>
            <a:off x="12792471" y="1343114"/>
            <a:ext cx="10991203" cy="11029836"/>
          </a:xfrm>
          <a:prstGeom prst="rect">
            <a:avLst/>
          </a:prstGeom>
        </p:spPr>
      </p:pic>
      <p:sp>
        <p:nvSpPr>
          <p:cNvPr id="218" name="Componentes DNI-e"/>
          <p:cNvSpPr txBox="1"/>
          <p:nvPr>
            <p:ph type="title"/>
          </p:nvPr>
        </p:nvSpPr>
        <p:spPr>
          <a:prstGeom prst="rect">
            <a:avLst/>
          </a:prstGeom>
        </p:spPr>
        <p:txBody>
          <a:bodyPr/>
          <a:lstStyle/>
          <a:p>
            <a:pPr/>
            <a:r>
              <a:t>Componentes DNI-e</a:t>
            </a:r>
          </a:p>
        </p:txBody>
      </p:sp>
      <p:sp>
        <p:nvSpPr>
          <p:cNvPr id="219" name="El chip criptográfico contiene:…"/>
          <p:cNvSpPr txBox="1"/>
          <p:nvPr>
            <p:ph type="body" sz="half" idx="1"/>
          </p:nvPr>
        </p:nvSpPr>
        <p:spPr>
          <a:prstGeom prst="rect">
            <a:avLst/>
          </a:prstGeom>
        </p:spPr>
        <p:txBody>
          <a:bodyPr/>
          <a:lstStyle/>
          <a:p>
            <a:pPr>
              <a:defRPr>
                <a:solidFill>
                  <a:schemeClr val="accent6">
                    <a:hueOff val="-10521704"/>
                    <a:satOff val="-11099"/>
                    <a:lumOff val="-7127"/>
                  </a:schemeClr>
                </a:solidFill>
              </a:defRPr>
            </a:pPr>
            <a:r>
              <a:t>El </a:t>
            </a:r>
            <a:r>
              <a:rPr b="1"/>
              <a:t>chip criptográfico</a:t>
            </a:r>
            <a:r>
              <a:t> contiene:</a:t>
            </a:r>
          </a:p>
          <a:p>
            <a:pPr lvl="1">
              <a:defRPr>
                <a:solidFill>
                  <a:schemeClr val="accent6">
                    <a:hueOff val="-10521704"/>
                    <a:satOff val="-11099"/>
                    <a:lumOff val="-7127"/>
                  </a:schemeClr>
                </a:solidFill>
              </a:defRPr>
            </a:pPr>
            <a:r>
              <a:t>Datos de filiación del titular</a:t>
            </a:r>
          </a:p>
          <a:p>
            <a:pPr lvl="1">
              <a:spcBef>
                <a:spcPts val="0"/>
              </a:spcBef>
              <a:defRPr>
                <a:solidFill>
                  <a:schemeClr val="accent6">
                    <a:hueOff val="-10521704"/>
                    <a:satOff val="-11099"/>
                    <a:lumOff val="-7127"/>
                  </a:schemeClr>
                </a:solidFill>
              </a:defRPr>
            </a:pPr>
            <a:r>
              <a:t>Imagen digitalizada de la fotografía</a:t>
            </a:r>
          </a:p>
          <a:p>
            <a:pPr lvl="1">
              <a:spcBef>
                <a:spcPts val="0"/>
              </a:spcBef>
              <a:defRPr>
                <a:solidFill>
                  <a:schemeClr val="accent6">
                    <a:hueOff val="-10521704"/>
                    <a:satOff val="-11099"/>
                    <a:lumOff val="-7127"/>
                  </a:schemeClr>
                </a:solidFill>
              </a:defRPr>
            </a:pPr>
            <a:r>
              <a:t>Imagen digitalizada de la firma</a:t>
            </a:r>
          </a:p>
          <a:p>
            <a:pPr lvl="1">
              <a:spcBef>
                <a:spcPts val="0"/>
              </a:spcBef>
              <a:defRPr>
                <a:solidFill>
                  <a:schemeClr val="accent6">
                    <a:hueOff val="-10521704"/>
                    <a:satOff val="-11099"/>
                    <a:lumOff val="-7127"/>
                  </a:schemeClr>
                </a:solidFill>
              </a:defRPr>
            </a:pPr>
            <a:r>
              <a:t>Plantilla de impresión dactilar</a:t>
            </a:r>
          </a:p>
          <a:p>
            <a:pPr lvl="1">
              <a:spcBef>
                <a:spcPts val="0"/>
              </a:spcBef>
              <a:defRPr>
                <a:solidFill>
                  <a:schemeClr val="accent6">
                    <a:hueOff val="-10521704"/>
                    <a:satOff val="-11099"/>
                    <a:lumOff val="-7127"/>
                  </a:schemeClr>
                </a:solidFill>
              </a:defRPr>
            </a:pPr>
            <a:r>
              <a:t>Certificado de Autenticación y Firma</a:t>
            </a:r>
          </a:p>
          <a:p>
            <a:pPr lvl="1">
              <a:spcBef>
                <a:spcPts val="0"/>
              </a:spcBef>
              <a:defRPr>
                <a:solidFill>
                  <a:schemeClr val="accent6">
                    <a:hueOff val="-10521704"/>
                    <a:satOff val="-11099"/>
                    <a:lumOff val="-7127"/>
                  </a:schemeClr>
                </a:solidFill>
              </a:defRPr>
            </a:pPr>
            <a:r>
              <a:t>Certificado electrónico de la autoridad</a:t>
            </a:r>
          </a:p>
          <a:p>
            <a:pPr lvl="1">
              <a:spcBef>
                <a:spcPts val="0"/>
              </a:spcBef>
              <a:defRPr>
                <a:solidFill>
                  <a:schemeClr val="accent6">
                    <a:hueOff val="-10521704"/>
                    <a:satOff val="-11099"/>
                    <a:lumOff val="-7127"/>
                  </a:schemeClr>
                </a:solidFill>
              </a:defRPr>
            </a:pPr>
            <a:r>
              <a:t>Par de claves de cada certificado</a:t>
            </a:r>
          </a:p>
          <a:p>
            <a:pPr>
              <a:defRPr>
                <a:solidFill>
                  <a:schemeClr val="accent6">
                    <a:hueOff val="-10521704"/>
                    <a:satOff val="-11099"/>
                    <a:lumOff val="-7127"/>
                  </a:schemeClr>
                </a:solidFill>
              </a:defRPr>
            </a:pPr>
            <a:r>
              <a:t>Contiene el SO DNIe v1.1 con una capacidad de información de 32KB. Dicha información está </a:t>
            </a:r>
            <a:r>
              <a:rPr b="1"/>
              <a:t>clasificada en zonas diferentes según su accesibilidad</a:t>
            </a:r>
            <a:r>
              <a:t>. Se utiliza para firmar electrónicamente SHA-1 y usa claves RSA. </a:t>
            </a:r>
          </a:p>
        </p:txBody>
      </p:sp>
      <p:sp>
        <p:nvSpPr>
          <p:cNvPr id="220" name="Descripción física del DNI-e"/>
          <p:cNvSpPr txBox="1"/>
          <p:nvPr/>
        </p:nvSpPr>
        <p:spPr>
          <a:xfrm>
            <a:off x="15600521" y="12529925"/>
            <a:ext cx="5374958" cy="6098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500">
                <a:solidFill>
                  <a:schemeClr val="accent6">
                    <a:hueOff val="-10521704"/>
                    <a:satOff val="-11099"/>
                    <a:lumOff val="-7127"/>
                  </a:schemeClr>
                </a:solidFill>
                <a:latin typeface="Helvetica Neue"/>
                <a:ea typeface="Helvetica Neue"/>
                <a:cs typeface="Helvetica Neue"/>
                <a:sym typeface="Helvetica Neue"/>
              </a:defRPr>
            </a:lvl1pPr>
          </a:lstStyle>
          <a:p>
            <a:pPr/>
            <a:r>
              <a:t>Descripción física del DNI-e</a:t>
            </a:r>
          </a:p>
        </p:txBody>
      </p:sp>
      <p:sp>
        <p:nvSpPr>
          <p:cNvPr id="221" name="Número de diapositiva"/>
          <p:cNvSpPr txBox="1"/>
          <p:nvPr>
            <p:ph type="sldNum" sz="quarter" idx="4294967295"/>
          </p:nvPr>
        </p:nvSpPr>
        <p:spPr>
          <a:xfrm>
            <a:off x="957643" y="12985800"/>
            <a:ext cx="368504" cy="374600"/>
          </a:xfrm>
          <a:prstGeom prst="rect">
            <a:avLst/>
          </a:prstGeom>
          <a:extLst>
            <a:ext uri="{C572A759-6A51-4108-AA02-DFA0A04FC94B}">
              <ma14:wrappingTextBoxFlag xmlns:ma14="http://schemas.microsoft.com/office/mac/drawingml/2011/main" val="1"/>
            </a:ext>
          </a:extLst>
        </p:spPr>
        <p:txBody>
          <a:bodyPr/>
          <a:lstStyle>
            <a:lvl1pPr algn="l"/>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3" name="dni3.png" descr="dni3.png"/>
          <p:cNvPicPr>
            <a:picLocks noChangeAspect="1"/>
          </p:cNvPicPr>
          <p:nvPr>
            <p:ph type="pic" idx="13"/>
          </p:nvPr>
        </p:nvPicPr>
        <p:blipFill>
          <a:blip r:embed="rId2">
            <a:extLst/>
          </a:blip>
          <a:srcRect l="0" t="0" r="0" b="0"/>
          <a:stretch>
            <a:fillRect/>
          </a:stretch>
        </p:blipFill>
        <p:spPr>
          <a:xfrm>
            <a:off x="12192000" y="2155371"/>
            <a:ext cx="12192000" cy="9405258"/>
          </a:xfrm>
          <a:prstGeom prst="rect">
            <a:avLst/>
          </a:prstGeom>
        </p:spPr>
      </p:pic>
      <p:sp>
        <p:nvSpPr>
          <p:cNvPr id="224" name="Diferencias DNI-e y DNI 3.0"/>
          <p:cNvSpPr txBox="1"/>
          <p:nvPr>
            <p:ph type="title"/>
          </p:nvPr>
        </p:nvSpPr>
        <p:spPr>
          <a:prstGeom prst="rect">
            <a:avLst/>
          </a:prstGeom>
        </p:spPr>
        <p:txBody>
          <a:bodyPr/>
          <a:lstStyle/>
          <a:p>
            <a:pPr/>
            <a:r>
              <a:t>Diferencias DNI-e y DNI 3.0</a:t>
            </a:r>
          </a:p>
        </p:txBody>
      </p:sp>
      <p:sp>
        <p:nvSpPr>
          <p:cNvPr id="225" name="La Dirección General de la Policía lanzó en 2015 el DNI 3.0:…"/>
          <p:cNvSpPr txBox="1"/>
          <p:nvPr>
            <p:ph type="body" sz="half" idx="1"/>
          </p:nvPr>
        </p:nvSpPr>
        <p:spPr>
          <a:prstGeom prst="rect">
            <a:avLst/>
          </a:prstGeom>
        </p:spPr>
        <p:txBody>
          <a:bodyPr/>
          <a:lstStyle/>
          <a:p>
            <a:pPr marL="448055" indent="-448055" defTabSz="808990">
              <a:spcBef>
                <a:spcPts val="4100"/>
              </a:spcBef>
              <a:defRPr sz="3528">
                <a:solidFill>
                  <a:schemeClr val="accent6">
                    <a:hueOff val="-10521704"/>
                    <a:satOff val="-11099"/>
                    <a:lumOff val="-7127"/>
                  </a:schemeClr>
                </a:solidFill>
              </a:defRPr>
            </a:pPr>
            <a:r>
              <a:t>La Dirección General de la Policía </a:t>
            </a:r>
            <a:r>
              <a:rPr b="1"/>
              <a:t>lanzó en 2015 el DNI 3.0:</a:t>
            </a:r>
          </a:p>
          <a:p>
            <a:pPr lvl="1" marL="896111" indent="-448055" defTabSz="808990">
              <a:spcBef>
                <a:spcPts val="4100"/>
              </a:spcBef>
              <a:defRPr sz="3528">
                <a:solidFill>
                  <a:schemeClr val="accent6">
                    <a:hueOff val="-10521704"/>
                    <a:satOff val="-11099"/>
                    <a:lumOff val="-7127"/>
                  </a:schemeClr>
                </a:solidFill>
              </a:defRPr>
            </a:pPr>
            <a:r>
              <a:t>Incorpora la </a:t>
            </a:r>
            <a:r>
              <a:rPr b="1"/>
              <a:t>tecnología</a:t>
            </a:r>
            <a:r>
              <a:t> de interfaz dual (</a:t>
            </a:r>
            <a:r>
              <a:rPr b="1"/>
              <a:t>NFC</a:t>
            </a:r>
            <a:r>
              <a:t>): gracias a un campo electromagnético entre el dispositivo y la tarjeta se puede intercambiar información. No hace falta utilizar un lector de tarjetas.</a:t>
            </a:r>
          </a:p>
          <a:p>
            <a:pPr lvl="1" marL="896111" indent="-448055" defTabSz="808990">
              <a:spcBef>
                <a:spcPts val="0"/>
              </a:spcBef>
              <a:defRPr sz="3528">
                <a:solidFill>
                  <a:schemeClr val="accent6">
                    <a:hueOff val="-10521704"/>
                    <a:satOff val="-11099"/>
                    <a:lumOff val="-7127"/>
                  </a:schemeClr>
                </a:solidFill>
              </a:defRPr>
            </a:pPr>
            <a:r>
              <a:t>Solamente es necesario un dispositivo móvil con tecnología NFC y la app del servicio al que nos queremos conectar.</a:t>
            </a:r>
          </a:p>
          <a:p>
            <a:pPr marL="448055" indent="-448055" defTabSz="808990">
              <a:spcBef>
                <a:spcPts val="4100"/>
              </a:spcBef>
              <a:defRPr sz="3528">
                <a:solidFill>
                  <a:schemeClr val="accent6">
                    <a:hueOff val="-10521704"/>
                    <a:satOff val="-11099"/>
                    <a:lumOff val="-7127"/>
                  </a:schemeClr>
                </a:solidFill>
              </a:defRPr>
            </a:pPr>
            <a:r>
              <a:t>El ciudadano no tendrá que descargarse ningún certificado o </a:t>
            </a:r>
            <a:r>
              <a:rPr i="1"/>
              <a:t>driver</a:t>
            </a:r>
            <a:r>
              <a:t>, sino que la conexión se iniciará con acercar el DNI 3.0 a la antena NFC del dispositivo.</a:t>
            </a:r>
          </a:p>
        </p:txBody>
      </p:sp>
      <p:sp>
        <p:nvSpPr>
          <p:cNvPr id="226" name="Número de diapositiva"/>
          <p:cNvSpPr txBox="1"/>
          <p:nvPr>
            <p:ph type="sldNum" sz="quarter" idx="4294967295"/>
          </p:nvPr>
        </p:nvSpPr>
        <p:spPr>
          <a:xfrm>
            <a:off x="957643" y="12985800"/>
            <a:ext cx="368504" cy="374600"/>
          </a:xfrm>
          <a:prstGeom prst="rect">
            <a:avLst/>
          </a:prstGeom>
          <a:extLst>
            <a:ext uri="{C572A759-6A51-4108-AA02-DFA0A04FC94B}">
              <ma14:wrappingTextBoxFlag xmlns:ma14="http://schemas.microsoft.com/office/mac/drawingml/2011/main" val="1"/>
            </a:ext>
          </a:extLst>
        </p:spPr>
        <p:txBody>
          <a:bodyPr/>
          <a:lstStyle>
            <a:lvl1pPr algn="l"/>
          </a:lstStyle>
          <a:p>
            <a:pPr/>
            <a:fld id="{86CB4B4D-7CA3-9044-876B-883B54F8677D}" type="slidenum"/>
          </a:p>
        </p:txBody>
      </p:sp>
      <p:sp>
        <p:nvSpPr>
          <p:cNvPr id="227" name="Descripción física del DNI 3.0"/>
          <p:cNvSpPr txBox="1"/>
          <p:nvPr/>
        </p:nvSpPr>
        <p:spPr>
          <a:xfrm>
            <a:off x="15427388" y="11823143"/>
            <a:ext cx="5721224"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500">
                <a:solidFill>
                  <a:schemeClr val="accent6">
                    <a:hueOff val="-10521704"/>
                    <a:satOff val="-11099"/>
                    <a:lumOff val="-7127"/>
                  </a:schemeClr>
                </a:solidFill>
                <a:latin typeface="Helvetica Neue"/>
                <a:ea typeface="Helvetica Neue"/>
                <a:cs typeface="Helvetica Neue"/>
                <a:sym typeface="Helvetica Neue"/>
              </a:defRPr>
            </a:lvl1pPr>
          </a:lstStyle>
          <a:p>
            <a:pPr/>
            <a:r>
              <a:t>Descripción física del DNI 3.0</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9" name="anverso_3.png" descr="anverso_3.png"/>
          <p:cNvPicPr>
            <a:picLocks noChangeAspect="1"/>
          </p:cNvPicPr>
          <p:nvPr>
            <p:ph type="pic" idx="13"/>
          </p:nvPr>
        </p:nvPicPr>
        <p:blipFill>
          <a:blip r:embed="rId2">
            <a:extLst/>
          </a:blip>
          <a:srcRect l="2229" t="0" r="2229" b="0"/>
          <a:stretch>
            <a:fillRect/>
          </a:stretch>
        </p:blipFill>
        <p:spPr>
          <a:xfrm>
            <a:off x="16014699" y="6617367"/>
            <a:ext cx="7569201" cy="5116766"/>
          </a:xfrm>
          <a:prstGeom prst="rect">
            <a:avLst/>
          </a:prstGeom>
        </p:spPr>
      </p:pic>
      <p:pic>
        <p:nvPicPr>
          <p:cNvPr id="230" name="anverso_4.jpg" descr="anverso_4.jpg"/>
          <p:cNvPicPr>
            <a:picLocks noChangeAspect="1"/>
          </p:cNvPicPr>
          <p:nvPr>
            <p:ph type="pic" idx="14"/>
          </p:nvPr>
        </p:nvPicPr>
        <p:blipFill>
          <a:blip r:embed="rId3">
            <a:extLst/>
          </a:blip>
          <a:srcRect l="0" t="0" r="0" b="0"/>
          <a:stretch>
            <a:fillRect/>
          </a:stretch>
        </p:blipFill>
        <p:spPr>
          <a:xfrm>
            <a:off x="16014700" y="989133"/>
            <a:ext cx="7569200" cy="4786847"/>
          </a:xfrm>
          <a:prstGeom prst="rect">
            <a:avLst/>
          </a:prstGeom>
        </p:spPr>
      </p:pic>
      <p:pic>
        <p:nvPicPr>
          <p:cNvPr id="231" name="lectura.png" descr="lectura.png"/>
          <p:cNvPicPr>
            <a:picLocks noChangeAspect="1"/>
          </p:cNvPicPr>
          <p:nvPr>
            <p:ph type="pic" idx="15"/>
          </p:nvPr>
        </p:nvPicPr>
        <p:blipFill>
          <a:blip r:embed="rId4">
            <a:extLst/>
          </a:blip>
          <a:srcRect l="0" t="0" r="0" b="0"/>
          <a:stretch>
            <a:fillRect/>
          </a:stretch>
        </p:blipFill>
        <p:spPr>
          <a:xfrm>
            <a:off x="977900" y="1470043"/>
            <a:ext cx="14579600" cy="9625205"/>
          </a:xfrm>
          <a:prstGeom prst="rect">
            <a:avLst/>
          </a:prstGeom>
        </p:spPr>
      </p:pic>
      <p:sp>
        <p:nvSpPr>
          <p:cNvPr id="232" name="DNI 3.0"/>
          <p:cNvSpPr txBox="1"/>
          <p:nvPr/>
        </p:nvSpPr>
        <p:spPr>
          <a:xfrm>
            <a:off x="19013392" y="11803510"/>
            <a:ext cx="1571816"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500">
                <a:solidFill>
                  <a:schemeClr val="accent6">
                    <a:hueOff val="-10521704"/>
                    <a:satOff val="-11099"/>
                    <a:lumOff val="-7127"/>
                  </a:schemeClr>
                </a:solidFill>
                <a:latin typeface="Helvetica Neue"/>
                <a:ea typeface="Helvetica Neue"/>
                <a:cs typeface="Helvetica Neue"/>
                <a:sym typeface="Helvetica Neue"/>
              </a:defRPr>
            </a:lvl1pPr>
          </a:lstStyle>
          <a:p>
            <a:pPr/>
            <a:r>
              <a:t>DNI 3.0</a:t>
            </a:r>
          </a:p>
        </p:txBody>
      </p:sp>
      <p:sp>
        <p:nvSpPr>
          <p:cNvPr id="233" name="Utilización del DNI-e y DNI 3.0"/>
          <p:cNvSpPr txBox="1"/>
          <p:nvPr/>
        </p:nvSpPr>
        <p:spPr>
          <a:xfrm>
            <a:off x="5337079" y="11439689"/>
            <a:ext cx="5861242"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500">
                <a:solidFill>
                  <a:schemeClr val="accent6">
                    <a:hueOff val="-10521704"/>
                    <a:satOff val="-11099"/>
                    <a:lumOff val="-7127"/>
                  </a:schemeClr>
                </a:solidFill>
                <a:latin typeface="Helvetica Neue"/>
                <a:ea typeface="Helvetica Neue"/>
                <a:cs typeface="Helvetica Neue"/>
                <a:sym typeface="Helvetica Neue"/>
              </a:defRPr>
            </a:lvl1pPr>
          </a:lstStyle>
          <a:p>
            <a:pPr/>
            <a:r>
              <a:t>Utilización del DNI-e y DNI 3.0</a:t>
            </a:r>
          </a:p>
        </p:txBody>
      </p:sp>
      <p:sp>
        <p:nvSpPr>
          <p:cNvPr id="234" name="DNI-e"/>
          <p:cNvSpPr txBox="1"/>
          <p:nvPr/>
        </p:nvSpPr>
        <p:spPr>
          <a:xfrm>
            <a:off x="19080267" y="141775"/>
            <a:ext cx="1225551"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500">
                <a:solidFill>
                  <a:schemeClr val="accent6">
                    <a:hueOff val="-10521704"/>
                    <a:satOff val="-11099"/>
                    <a:lumOff val="-7127"/>
                  </a:schemeClr>
                </a:solidFill>
                <a:latin typeface="Helvetica Neue"/>
                <a:ea typeface="Helvetica Neue"/>
                <a:cs typeface="Helvetica Neue"/>
                <a:sym typeface="Helvetica Neue"/>
              </a:defRPr>
            </a:lvl1pPr>
          </a:lstStyle>
          <a:p>
            <a:pPr/>
            <a:r>
              <a:t>DNI-e</a:t>
            </a:r>
          </a:p>
        </p:txBody>
      </p:sp>
      <p:sp>
        <p:nvSpPr>
          <p:cNvPr id="235"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Contenido"/>
          <p:cNvSpPr txBox="1"/>
          <p:nvPr>
            <p:ph type="title"/>
          </p:nvPr>
        </p:nvSpPr>
        <p:spPr>
          <a:prstGeom prst="rect">
            <a:avLst/>
          </a:prstGeom>
        </p:spPr>
        <p:txBody>
          <a:bodyPr/>
          <a:lstStyle/>
          <a:p>
            <a:pPr/>
            <a:r>
              <a:t>Contenido</a:t>
            </a:r>
          </a:p>
        </p:txBody>
      </p:sp>
      <p:sp>
        <p:nvSpPr>
          <p:cNvPr id="238" name="1  Certificado digital…"/>
          <p:cNvSpPr txBox="1"/>
          <p:nvPr>
            <p:ph type="body" sz="half" idx="1"/>
          </p:nvPr>
        </p:nvSpPr>
        <p:spPr>
          <a:prstGeom prst="rect">
            <a:avLst/>
          </a:prstGeom>
        </p:spPr>
        <p:txBody>
          <a:bodyPr/>
          <a:lstStyle/>
          <a:p>
            <a:pPr marL="0" indent="0" defTabSz="610870">
              <a:spcBef>
                <a:spcPts val="3100"/>
              </a:spcBef>
              <a:buSzTx/>
              <a:buFontTx/>
              <a:buNone/>
              <a:defRPr sz="2664">
                <a:solidFill>
                  <a:srgbClr val="CBCBCB"/>
                </a:solidFill>
              </a:defRPr>
            </a:pPr>
            <a:r>
              <a:t>1  Certificado digital</a:t>
            </a:r>
          </a:p>
          <a:p>
            <a:pPr lvl="1" marL="0" indent="0" defTabSz="610870">
              <a:spcBef>
                <a:spcPts val="3100"/>
              </a:spcBef>
              <a:buSzTx/>
              <a:buFontTx/>
              <a:buNone/>
              <a:defRPr sz="2664">
                <a:solidFill>
                  <a:srgbClr val="CBCBCB"/>
                </a:solidFill>
              </a:defRPr>
            </a:pPr>
            <a:r>
              <a:t>    1.1 ¿Qué es el certificado digital?</a:t>
            </a:r>
          </a:p>
          <a:p>
            <a:pPr lvl="1" marL="0" indent="0" defTabSz="610870">
              <a:spcBef>
                <a:spcPts val="3100"/>
              </a:spcBef>
              <a:buSzTx/>
              <a:buFontTx/>
              <a:buNone/>
              <a:defRPr sz="2664">
                <a:solidFill>
                  <a:srgbClr val="CBCBCB"/>
                </a:solidFill>
              </a:defRPr>
            </a:pPr>
            <a:r>
              <a:t>    1.2 ¿Qué son las claves digitales?</a:t>
            </a:r>
          </a:p>
          <a:p>
            <a:pPr lvl="1" marL="0" indent="0" defTabSz="610870">
              <a:spcBef>
                <a:spcPts val="3100"/>
              </a:spcBef>
              <a:buSzTx/>
              <a:buFontTx/>
              <a:buNone/>
              <a:defRPr sz="2664">
                <a:solidFill>
                  <a:srgbClr val="CBCBCB"/>
                </a:solidFill>
              </a:defRPr>
            </a:pPr>
            <a:r>
              <a:t>    1.3 Formato de los certificados digitales</a:t>
            </a:r>
          </a:p>
          <a:p>
            <a:pPr lvl="1" marL="0" indent="0" defTabSz="610870">
              <a:spcBef>
                <a:spcPts val="3100"/>
              </a:spcBef>
              <a:buSzTx/>
              <a:buFontTx/>
              <a:buNone/>
              <a:defRPr sz="2664">
                <a:solidFill>
                  <a:srgbClr val="CBCBCB"/>
                </a:solidFill>
              </a:defRPr>
            </a:pPr>
            <a:r>
              <a:t>    1.4 Tipos de certificados digitales</a:t>
            </a:r>
          </a:p>
          <a:p>
            <a:pPr marL="0" indent="0" defTabSz="610870">
              <a:spcBef>
                <a:spcPts val="3100"/>
              </a:spcBef>
              <a:buSzTx/>
              <a:buFontTx/>
              <a:buNone/>
              <a:defRPr sz="2664">
                <a:solidFill>
                  <a:srgbClr val="CBCBCB"/>
                </a:solidFill>
              </a:defRPr>
            </a:pPr>
            <a:r>
              <a:t>2  DNI electrónico</a:t>
            </a:r>
          </a:p>
          <a:p>
            <a:pPr lvl="1" marL="0" indent="0" defTabSz="610870">
              <a:spcBef>
                <a:spcPts val="3100"/>
              </a:spcBef>
              <a:buSzTx/>
              <a:buFontTx/>
              <a:buNone/>
              <a:defRPr sz="2664">
                <a:solidFill>
                  <a:srgbClr val="CBCBCB"/>
                </a:solidFill>
              </a:defRPr>
            </a:pPr>
            <a:r>
              <a:t>    2.1 Componentes del DNI electrónico</a:t>
            </a:r>
          </a:p>
          <a:p>
            <a:pPr lvl="1" marL="0" indent="0" defTabSz="610870">
              <a:spcBef>
                <a:spcPts val="3100"/>
              </a:spcBef>
              <a:buSzTx/>
              <a:buFontTx/>
              <a:buNone/>
              <a:defRPr sz="2664">
                <a:solidFill>
                  <a:srgbClr val="CBCBCB"/>
                </a:solidFill>
              </a:defRPr>
            </a:pPr>
            <a:r>
              <a:t>    2.2 Diferencias entre DNI-e y DNI 3.0</a:t>
            </a:r>
          </a:p>
          <a:p>
            <a:pPr marL="0" indent="0" defTabSz="610870">
              <a:spcBef>
                <a:spcPts val="3100"/>
              </a:spcBef>
              <a:buSzTx/>
              <a:buFontTx/>
              <a:buNone/>
              <a:defRPr b="1" sz="2664">
                <a:solidFill>
                  <a:schemeClr val="accent6">
                    <a:hueOff val="-10521704"/>
                    <a:satOff val="-11099"/>
                    <a:lumOff val="-7127"/>
                  </a:schemeClr>
                </a:solidFill>
              </a:defRPr>
            </a:pPr>
            <a:r>
              <a:t>3  Firma electrónica</a:t>
            </a:r>
          </a:p>
          <a:p>
            <a:pPr marL="0" indent="0" defTabSz="610870">
              <a:spcBef>
                <a:spcPts val="3100"/>
              </a:spcBef>
              <a:buSzTx/>
              <a:buFontTx/>
              <a:buNone/>
              <a:defRPr sz="2664">
                <a:solidFill>
                  <a:schemeClr val="accent6">
                    <a:hueOff val="-10521704"/>
                    <a:satOff val="-11099"/>
                    <a:lumOff val="-7127"/>
                  </a:schemeClr>
                </a:solidFill>
              </a:defRPr>
            </a:pPr>
            <a:r>
              <a:t>    3.1 ¿Qué es la firma electrónica?</a:t>
            </a:r>
          </a:p>
          <a:p>
            <a:pPr marL="0" indent="0" defTabSz="610870">
              <a:spcBef>
                <a:spcPts val="3100"/>
              </a:spcBef>
              <a:buSzTx/>
              <a:buFontTx/>
              <a:buNone/>
              <a:defRPr sz="2664">
                <a:solidFill>
                  <a:schemeClr val="accent6">
                    <a:hueOff val="-10521704"/>
                    <a:satOff val="-11099"/>
                    <a:lumOff val="-7127"/>
                  </a:schemeClr>
                </a:solidFill>
              </a:defRPr>
            </a:pPr>
            <a:r>
              <a:t>    3.2 ¿A qué nos referimos con firma digital?</a:t>
            </a:r>
          </a:p>
          <a:p>
            <a:pPr marL="0" indent="0" defTabSz="610870">
              <a:spcBef>
                <a:spcPts val="3100"/>
              </a:spcBef>
              <a:buSzTx/>
              <a:buFontTx/>
              <a:buNone/>
              <a:defRPr sz="2664">
                <a:solidFill>
                  <a:srgbClr val="CBCBCB"/>
                </a:solidFill>
              </a:defRPr>
            </a:pPr>
            <a:r>
              <a:t>4  Conclusiones</a:t>
            </a:r>
          </a:p>
        </p:txBody>
      </p:sp>
      <p:pic>
        <p:nvPicPr>
          <p:cNvPr id="239" name="xxl_27_SGFuZHNfaG9sZF90YWJsZXRfNQ-1024x789.jpg" descr="xxl_27_SGFuZHNfaG9sZF90YWJsZXRfNQ-1024x789.jpg"/>
          <p:cNvPicPr>
            <a:picLocks noChangeAspect="1"/>
          </p:cNvPicPr>
          <p:nvPr/>
        </p:nvPicPr>
        <p:blipFill>
          <a:blip r:embed="rId3">
            <a:alphaModFix amt="40000"/>
            <a:extLst/>
          </a:blip>
          <a:srcRect l="15755" t="0" r="15755" b="0"/>
          <a:stretch>
            <a:fillRect/>
          </a:stretch>
        </p:blipFill>
        <p:spPr>
          <a:xfrm>
            <a:off x="12192000" y="0"/>
            <a:ext cx="12192000" cy="13716000"/>
          </a:xfrm>
          <a:prstGeom prst="rect">
            <a:avLst/>
          </a:prstGeom>
          <a:ln w="12700">
            <a:miter lim="400000"/>
          </a:ln>
        </p:spPr>
      </p:pic>
      <p:sp>
        <p:nvSpPr>
          <p:cNvPr id="240" name="Número de diapositiva"/>
          <p:cNvSpPr txBox="1"/>
          <p:nvPr>
            <p:ph type="sldNum" sz="quarter" idx="4294967295"/>
          </p:nvPr>
        </p:nvSpPr>
        <p:spPr>
          <a:xfrm>
            <a:off x="23584724" y="12985800"/>
            <a:ext cx="368504" cy="374600"/>
          </a:xfrm>
          <a:prstGeom prst="rect">
            <a:avLst/>
          </a:prstGeom>
          <a:extLst>
            <a:ext uri="{C572A759-6A51-4108-AA02-DFA0A04FC94B}">
              <ma14:wrappingTextBoxFlag xmlns:ma14="http://schemas.microsoft.com/office/mac/drawingml/2011/main" val="1"/>
            </a:ext>
          </a:extLst>
        </p:spPr>
        <p:txBody>
          <a:bodyPr/>
          <a:lstStyle>
            <a:lvl1pPr algn="l"/>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Firma Electrónica"/>
          <p:cNvSpPr txBox="1"/>
          <p:nvPr>
            <p:ph type="title"/>
          </p:nvPr>
        </p:nvSpPr>
        <p:spPr>
          <a:prstGeom prst="rect">
            <a:avLst/>
          </a:prstGeom>
        </p:spPr>
        <p:txBody>
          <a:bodyPr/>
          <a:lstStyle/>
          <a:p>
            <a:pPr/>
            <a:r>
              <a:t>Firma Electrónica</a:t>
            </a:r>
          </a:p>
        </p:txBody>
      </p:sp>
      <p:sp>
        <p:nvSpPr>
          <p:cNvPr id="245" name="La Firma Electrónica es el conjunto de datos en forma electrónica, consignados junto a otros, que pueden ser utilizados como medio de identificación del firmante. La firma electrónica reconocida tiene el mismo valor que la firma tradicional. Algunas características satisface son:…"/>
          <p:cNvSpPr txBox="1"/>
          <p:nvPr>
            <p:ph type="body" idx="1"/>
          </p:nvPr>
        </p:nvSpPr>
        <p:spPr>
          <a:prstGeom prst="rect">
            <a:avLst/>
          </a:prstGeom>
        </p:spPr>
        <p:txBody>
          <a:bodyPr/>
          <a:lstStyle/>
          <a:p>
            <a:pPr>
              <a:defRPr>
                <a:solidFill>
                  <a:schemeClr val="accent6">
                    <a:hueOff val="-10521704"/>
                    <a:satOff val="-11099"/>
                    <a:lumOff val="-7127"/>
                  </a:schemeClr>
                </a:solidFill>
              </a:defRPr>
            </a:pPr>
            <a:r>
              <a:t>La </a:t>
            </a:r>
            <a:r>
              <a:rPr b="1">
                <a:latin typeface="Helvetica Neue"/>
                <a:ea typeface="Helvetica Neue"/>
                <a:cs typeface="Helvetica Neue"/>
                <a:sym typeface="Helvetica Neue"/>
              </a:rPr>
              <a:t>Firma Electrónica</a:t>
            </a:r>
            <a:r>
              <a:t> es el conjunto de datos en forma electrónica, consignados junto a otros, que pueden ser utilizados como medio de identificación del firmante. La firma electrónica reconocida </a:t>
            </a:r>
            <a:r>
              <a:rPr b="1">
                <a:latin typeface="Helvetica Neue"/>
                <a:ea typeface="Helvetica Neue"/>
                <a:cs typeface="Helvetica Neue"/>
                <a:sym typeface="Helvetica Neue"/>
              </a:rPr>
              <a:t>tiene el mismo valor que la firma tradicional</a:t>
            </a:r>
            <a:r>
              <a:t>. Algunas características satisface son:</a:t>
            </a:r>
          </a:p>
          <a:p>
            <a:pPr lvl="1">
              <a:defRPr>
                <a:solidFill>
                  <a:schemeClr val="accent6">
                    <a:hueOff val="-10521704"/>
                    <a:satOff val="-11099"/>
                    <a:lumOff val="-7127"/>
                  </a:schemeClr>
                </a:solidFill>
              </a:defRPr>
            </a:pPr>
            <a:r>
              <a:rPr b="1">
                <a:latin typeface="Helvetica Neue"/>
                <a:ea typeface="Helvetica Neue"/>
                <a:cs typeface="Helvetica Neue"/>
                <a:sym typeface="Helvetica Neue"/>
              </a:rPr>
              <a:t>Únicas:</a:t>
            </a:r>
            <a:r>
              <a:t> sólo puede ser generada por el firmante. </a:t>
            </a:r>
          </a:p>
          <a:p>
            <a:pPr lvl="1">
              <a:spcBef>
                <a:spcPts val="0"/>
              </a:spcBef>
              <a:defRPr>
                <a:solidFill>
                  <a:schemeClr val="accent6">
                    <a:hueOff val="-10521704"/>
                    <a:satOff val="-11099"/>
                    <a:lumOff val="-7127"/>
                  </a:schemeClr>
                </a:solidFill>
              </a:defRPr>
            </a:pPr>
            <a:r>
              <a:rPr b="1">
                <a:latin typeface="Helvetica Neue"/>
                <a:ea typeface="Helvetica Neue"/>
                <a:cs typeface="Helvetica Neue"/>
                <a:sym typeface="Helvetica Neue"/>
              </a:rPr>
              <a:t>Verificables:</a:t>
            </a:r>
            <a:r>
              <a:t> debe ser fácilmente verificable, tanto por receptor o jueces.</a:t>
            </a:r>
          </a:p>
          <a:p>
            <a:pPr lvl="1">
              <a:spcBef>
                <a:spcPts val="0"/>
              </a:spcBef>
              <a:defRPr>
                <a:solidFill>
                  <a:schemeClr val="accent6">
                    <a:hueOff val="-10521704"/>
                    <a:satOff val="-11099"/>
                    <a:lumOff val="-7127"/>
                  </a:schemeClr>
                </a:solidFill>
              </a:defRPr>
            </a:pPr>
            <a:r>
              <a:rPr b="1">
                <a:latin typeface="Helvetica Neue"/>
                <a:ea typeface="Helvetica Neue"/>
                <a:cs typeface="Helvetica Neue"/>
                <a:sym typeface="Helvetica Neue"/>
              </a:rPr>
              <a:t>No repudiables:</a:t>
            </a:r>
            <a:r>
              <a:t> el firmante no puede negar haber realizado la firma. </a:t>
            </a:r>
          </a:p>
          <a:p>
            <a:pPr lvl="1">
              <a:spcBef>
                <a:spcPts val="0"/>
              </a:spcBef>
              <a:defRPr>
                <a:solidFill>
                  <a:schemeClr val="accent6">
                    <a:hueOff val="-10521704"/>
                    <a:satOff val="-11099"/>
                    <a:lumOff val="-7127"/>
                  </a:schemeClr>
                </a:solidFill>
              </a:defRPr>
            </a:pPr>
            <a:r>
              <a:rPr b="1">
                <a:latin typeface="Helvetica Neue"/>
                <a:ea typeface="Helvetica Neue"/>
                <a:cs typeface="Helvetica Neue"/>
                <a:sym typeface="Helvetica Neue"/>
              </a:rPr>
              <a:t>Viables:</a:t>
            </a:r>
            <a:r>
              <a:t> la firma debe ser fácil de realizar.</a:t>
            </a:r>
          </a:p>
        </p:txBody>
      </p:sp>
      <p:sp>
        <p:nvSpPr>
          <p:cNvPr id="246"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7" name="Una firma electrónica es un concepto legal"/>
          <p:cNvSpPr txBox="1"/>
          <p:nvPr/>
        </p:nvSpPr>
        <p:spPr>
          <a:xfrm>
            <a:off x="6904767" y="11688576"/>
            <a:ext cx="10574466" cy="783524"/>
          </a:xfrm>
          <a:prstGeom prst="rect">
            <a:avLst/>
          </a:prstGeom>
          <a:solidFill>
            <a:schemeClr val="accent1">
              <a:satOff val="12166"/>
              <a:lumOff val="-13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500">
                <a:solidFill>
                  <a:srgbClr val="FFFFFF"/>
                </a:solidFill>
              </a:defRPr>
            </a:lvl1pPr>
          </a:lstStyle>
          <a:p>
            <a:pPr/>
            <a:r>
              <a:t>Una firma electrónica es un concepto legal</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3" name="808053.jpg" descr="808053.jpg"/>
          <p:cNvPicPr>
            <a:picLocks noChangeAspect="1"/>
          </p:cNvPicPr>
          <p:nvPr/>
        </p:nvPicPr>
        <p:blipFill>
          <a:blip r:embed="rId3">
            <a:extLst/>
          </a:blip>
          <a:srcRect l="5" t="5445" r="4" b="3842"/>
          <a:stretch>
            <a:fillRect/>
          </a:stretch>
        </p:blipFill>
        <p:spPr>
          <a:xfrm>
            <a:off x="7242774" y="8400742"/>
            <a:ext cx="2572942" cy="3232920"/>
          </a:xfrm>
          <a:custGeom>
            <a:avLst/>
            <a:gdLst/>
            <a:ahLst/>
            <a:cxnLst>
              <a:cxn ang="0">
                <a:pos x="wd2" y="hd2"/>
              </a:cxn>
              <a:cxn ang="5400000">
                <a:pos x="wd2" y="hd2"/>
              </a:cxn>
              <a:cxn ang="10800000">
                <a:pos x="wd2" y="hd2"/>
              </a:cxn>
              <a:cxn ang="16200000">
                <a:pos x="wd2" y="hd2"/>
              </a:cxn>
            </a:cxnLst>
            <a:rect l="0" t="0" r="r" b="b"/>
            <a:pathLst>
              <a:path w="21600" h="20595" fill="norm" stroke="1" extrusionOk="0">
                <a:moveTo>
                  <a:pt x="10362" y="0"/>
                </a:moveTo>
                <a:cubicBezTo>
                  <a:pt x="6889" y="0"/>
                  <a:pt x="3416" y="1005"/>
                  <a:pt x="766" y="3016"/>
                </a:cubicBezTo>
                <a:cubicBezTo>
                  <a:pt x="494" y="3223"/>
                  <a:pt x="244" y="3439"/>
                  <a:pt x="0" y="3658"/>
                </a:cubicBezTo>
                <a:lnTo>
                  <a:pt x="0" y="16936"/>
                </a:lnTo>
                <a:cubicBezTo>
                  <a:pt x="244" y="17156"/>
                  <a:pt x="494" y="17372"/>
                  <a:pt x="766" y="17579"/>
                </a:cubicBezTo>
                <a:cubicBezTo>
                  <a:pt x="6066" y="21600"/>
                  <a:pt x="14658" y="21600"/>
                  <a:pt x="19957" y="17579"/>
                </a:cubicBezTo>
                <a:cubicBezTo>
                  <a:pt x="20580" y="17106"/>
                  <a:pt x="21124" y="16597"/>
                  <a:pt x="21600" y="16064"/>
                </a:cubicBezTo>
                <a:lnTo>
                  <a:pt x="21600" y="4531"/>
                </a:lnTo>
                <a:cubicBezTo>
                  <a:pt x="21124" y="3997"/>
                  <a:pt x="20580" y="3488"/>
                  <a:pt x="19957" y="3016"/>
                </a:cubicBezTo>
                <a:cubicBezTo>
                  <a:pt x="17308" y="1005"/>
                  <a:pt x="13835" y="0"/>
                  <a:pt x="10362" y="0"/>
                </a:cubicBezTo>
                <a:close/>
              </a:path>
            </a:pathLst>
          </a:custGeom>
          <a:ln w="12700">
            <a:miter lim="400000"/>
          </a:ln>
        </p:spPr>
      </p:pic>
      <p:sp>
        <p:nvSpPr>
          <p:cNvPr id="134" name="Certificados Digitales DNI Electrónico"/>
          <p:cNvSpPr txBox="1"/>
          <p:nvPr>
            <p:ph type="title"/>
          </p:nvPr>
        </p:nvSpPr>
        <p:spPr>
          <a:xfrm>
            <a:off x="1361292" y="637331"/>
            <a:ext cx="22237701" cy="4470401"/>
          </a:xfrm>
          <a:prstGeom prst="rect">
            <a:avLst/>
          </a:prstGeom>
        </p:spPr>
        <p:txBody>
          <a:bodyPr/>
          <a:lstStyle/>
          <a:p>
            <a:pPr algn="ctr"/>
            <a:r>
              <a:t>Certificados Digitales</a:t>
            </a:r>
            <a:br/>
            <a:r>
              <a:rPr sz="5600">
                <a:solidFill>
                  <a:schemeClr val="accent6">
                    <a:hueOff val="-10521704"/>
                    <a:satOff val="-11099"/>
                    <a:lumOff val="-7127"/>
                  </a:schemeClr>
                </a:solidFill>
              </a:rPr>
              <a:t>DNI Electrónico</a:t>
            </a:r>
          </a:p>
        </p:txBody>
      </p:sp>
      <p:sp>
        <p:nvSpPr>
          <p:cNvPr id="135" name="Gema Correa Fernández"/>
          <p:cNvSpPr txBox="1"/>
          <p:nvPr/>
        </p:nvSpPr>
        <p:spPr>
          <a:xfrm>
            <a:off x="10661884" y="8728685"/>
            <a:ext cx="6585815" cy="8078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lvl1pPr>
          </a:lstStyle>
          <a:p>
            <a:pPr/>
            <a:r>
              <a:t>Gema Correa Fernández</a:t>
            </a:r>
          </a:p>
        </p:txBody>
      </p:sp>
      <p:sp>
        <p:nvSpPr>
          <p:cNvPr id="136" name="gecorrea@correo.ugr.es"/>
          <p:cNvSpPr txBox="1"/>
          <p:nvPr/>
        </p:nvSpPr>
        <p:spPr>
          <a:xfrm>
            <a:off x="11604873" y="9681301"/>
            <a:ext cx="5053230" cy="67180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800" u="sng">
                <a:hlinkClick r:id="rId4" invalidUrl="" action="" tgtFrame="" tooltip="" history="1" highlightClick="0" endSnd="0"/>
              </a:defRPr>
            </a:lvl1pPr>
          </a:lstStyle>
          <a:p>
            <a:pPr>
              <a:defRPr u="none"/>
            </a:pPr>
            <a:r>
              <a:rPr u="sng">
                <a:hlinkClick r:id="rId4" invalidUrl="" action="" tgtFrame="" tooltip="" history="1" highlightClick="0" endSnd="0"/>
              </a:rPr>
              <a:t>gecorrea@correo.ugr.es</a:t>
            </a:r>
          </a:p>
        </p:txBody>
      </p:sp>
      <p:pic>
        <p:nvPicPr>
          <p:cNvPr id="137" name="20520.png" descr="20520.png"/>
          <p:cNvPicPr>
            <a:picLocks noChangeAspect="1"/>
          </p:cNvPicPr>
          <p:nvPr/>
        </p:nvPicPr>
        <p:blipFill>
          <a:blip r:embed="rId5">
            <a:extLst/>
          </a:blip>
          <a:stretch>
            <a:fillRect/>
          </a:stretch>
        </p:blipFill>
        <p:spPr>
          <a:xfrm>
            <a:off x="10685438" y="9659802"/>
            <a:ext cx="714799" cy="714800"/>
          </a:xfrm>
          <a:prstGeom prst="rect">
            <a:avLst/>
          </a:prstGeom>
          <a:ln w="12700">
            <a:miter lim="400000"/>
          </a:ln>
        </p:spPr>
      </p:pic>
      <p:pic>
        <p:nvPicPr>
          <p:cNvPr id="138" name="25231.png" descr="25231.png"/>
          <p:cNvPicPr>
            <a:picLocks noChangeAspect="1"/>
          </p:cNvPicPr>
          <p:nvPr/>
        </p:nvPicPr>
        <p:blipFill>
          <a:blip r:embed="rId6">
            <a:extLst/>
          </a:blip>
          <a:stretch>
            <a:fillRect/>
          </a:stretch>
        </p:blipFill>
        <p:spPr>
          <a:xfrm>
            <a:off x="10362077" y="10476402"/>
            <a:ext cx="1361522" cy="714799"/>
          </a:xfrm>
          <a:prstGeom prst="rect">
            <a:avLst/>
          </a:prstGeom>
          <a:ln w="12700">
            <a:miter lim="400000"/>
          </a:ln>
        </p:spPr>
      </p:pic>
      <p:sp>
        <p:nvSpPr>
          <p:cNvPr id="139" name="Gecofer"/>
          <p:cNvSpPr txBox="1"/>
          <p:nvPr/>
        </p:nvSpPr>
        <p:spPr>
          <a:xfrm>
            <a:off x="11656900" y="10497900"/>
            <a:ext cx="1768654" cy="67180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800"/>
            </a:lvl1pPr>
          </a:lstStyle>
          <a:p>
            <a:pPr/>
            <a:r>
              <a:t>Gecofer</a:t>
            </a:r>
          </a:p>
        </p:txBody>
      </p:sp>
      <p:sp>
        <p:nvSpPr>
          <p:cNvPr id="140" name="Trabajo para la asignatura de Administración de Sistemas y Seguridad"/>
          <p:cNvSpPr txBox="1"/>
          <p:nvPr/>
        </p:nvSpPr>
        <p:spPr>
          <a:xfrm>
            <a:off x="4772382" y="5659205"/>
            <a:ext cx="15537689"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solidFill>
                  <a:schemeClr val="accent6">
                    <a:hueOff val="-10521704"/>
                    <a:satOff val="-11099"/>
                    <a:lumOff val="-7127"/>
                  </a:schemeClr>
                </a:solidFill>
              </a:defRPr>
            </a:pPr>
            <a:r>
              <a:t>Trabajo para la asignatura de </a:t>
            </a:r>
            <a:r>
              <a:rPr i="1">
                <a:latin typeface="Helvetica Neue"/>
                <a:ea typeface="Helvetica Neue"/>
                <a:cs typeface="Helvetica Neue"/>
                <a:sym typeface="Helvetica Neue"/>
              </a:rPr>
              <a:t>Administración de Sistemas y Seguridad</a:t>
            </a:r>
            <a:r>
              <a:t> </a:t>
            </a:r>
          </a:p>
        </p:txBody>
      </p:sp>
      <p:sp>
        <p:nvSpPr>
          <p:cNvPr id="141" name="Número de diapositiva"/>
          <p:cNvSpPr txBox="1"/>
          <p:nvPr>
            <p:ph type="sldNum" sz="quarter" idx="4294967295"/>
          </p:nvPr>
        </p:nvSpPr>
        <p:spPr>
          <a:xfrm>
            <a:off x="23343323" y="12985800"/>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A qué nos referimos con Firma Digital?"/>
          <p:cNvSpPr txBox="1"/>
          <p:nvPr>
            <p:ph type="title"/>
          </p:nvPr>
        </p:nvSpPr>
        <p:spPr>
          <a:prstGeom prst="rect">
            <a:avLst/>
          </a:prstGeom>
        </p:spPr>
        <p:txBody>
          <a:bodyPr/>
          <a:lstStyle/>
          <a:p>
            <a:pPr/>
            <a:r>
              <a:t>¿A qué nos referimos con Firma Digital?</a:t>
            </a:r>
          </a:p>
        </p:txBody>
      </p:sp>
      <p:sp>
        <p:nvSpPr>
          <p:cNvPr id="250" name="La Firma digital no es sinónimo de Firma electrónica, ya que es un método criptográfico que asocia la identidad de una persona al mensaje/documento. Se refiere a la tecnología de cifrado/descifrado en la que se basan algunas Firmas Electrónicas.…"/>
          <p:cNvSpPr txBox="1"/>
          <p:nvPr>
            <p:ph type="body" idx="1"/>
          </p:nvPr>
        </p:nvSpPr>
        <p:spPr>
          <a:prstGeom prst="rect">
            <a:avLst/>
          </a:prstGeom>
        </p:spPr>
        <p:txBody>
          <a:bodyPr/>
          <a:lstStyle/>
          <a:p>
            <a:pPr>
              <a:defRPr>
                <a:solidFill>
                  <a:schemeClr val="accent6">
                    <a:hueOff val="-10521704"/>
                    <a:satOff val="-11099"/>
                    <a:lumOff val="-7127"/>
                  </a:schemeClr>
                </a:solidFill>
              </a:defRPr>
            </a:pPr>
            <a:r>
              <a:t>La </a:t>
            </a:r>
            <a:r>
              <a:rPr b="1">
                <a:latin typeface="Helvetica Neue"/>
                <a:ea typeface="Helvetica Neue"/>
                <a:cs typeface="Helvetica Neue"/>
                <a:sym typeface="Helvetica Neue"/>
              </a:rPr>
              <a:t>Firma digital</a:t>
            </a:r>
            <a:r>
              <a:t> no es sinónimo de Firma electrónica, ya que es un </a:t>
            </a:r>
            <a:r>
              <a:rPr b="1">
                <a:latin typeface="Helvetica Neue"/>
                <a:ea typeface="Helvetica Neue"/>
                <a:cs typeface="Helvetica Neue"/>
                <a:sym typeface="Helvetica Neue"/>
              </a:rPr>
              <a:t>método criptográfico</a:t>
            </a:r>
            <a:r>
              <a:t> que asocia la identidad de una persona al mensaje/documento. Se refiere a la tecnología de cifrado/descifrado en la que se basan algunas Firmas Electrónicas. </a:t>
            </a:r>
          </a:p>
          <a:p>
            <a:pPr>
              <a:defRPr>
                <a:solidFill>
                  <a:schemeClr val="accent6">
                    <a:hueOff val="-10521704"/>
                    <a:satOff val="-11099"/>
                    <a:lumOff val="-7127"/>
                  </a:schemeClr>
                </a:solidFill>
              </a:defRPr>
            </a:pPr>
            <a:r>
              <a:t>Mientras que la Firma Digital hace referencia a la encriptación de los datos de un documento para conferirle mayor seguridad, el concepto de Firma Electrónica es de naturaleza fundamentalmente legal, ya que confiere a la firma un marco normativo que le otorga validez jurídica. </a:t>
            </a:r>
          </a:p>
        </p:txBody>
      </p:sp>
      <p:sp>
        <p:nvSpPr>
          <p:cNvPr id="251"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2" name="Todas las firmas digitales son electrónicas, pero no todas  las firmas electrónicas son digitales"/>
          <p:cNvSpPr txBox="1"/>
          <p:nvPr/>
        </p:nvSpPr>
        <p:spPr>
          <a:xfrm>
            <a:off x="5042249" y="10985935"/>
            <a:ext cx="14299502" cy="1482024"/>
          </a:xfrm>
          <a:prstGeom prst="rect">
            <a:avLst/>
          </a:prstGeom>
          <a:solidFill>
            <a:schemeClr val="accent1">
              <a:satOff val="12166"/>
              <a:lumOff val="-13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500">
                <a:solidFill>
                  <a:srgbClr val="FFFFFF"/>
                </a:solidFill>
              </a:defRPr>
            </a:pPr>
            <a:r>
              <a:t>Todas las firmas digitales son electrónicas, pero no todas </a:t>
            </a:r>
            <a:br/>
            <a:r>
              <a:t>las firmas electrónicas son digitales</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4" name="fd.png" descr="fd.png"/>
          <p:cNvPicPr>
            <a:picLocks noChangeAspect="1"/>
          </p:cNvPicPr>
          <p:nvPr>
            <p:ph type="pic" idx="13"/>
          </p:nvPr>
        </p:nvPicPr>
        <p:blipFill>
          <a:blip r:embed="rId2">
            <a:extLst/>
          </a:blip>
          <a:srcRect l="4160" t="0" r="4160" b="0"/>
          <a:stretch>
            <a:fillRect/>
          </a:stretch>
        </p:blipFill>
        <p:spPr>
          <a:xfrm>
            <a:off x="16014699" y="6879794"/>
            <a:ext cx="7569201" cy="4591912"/>
          </a:xfrm>
          <a:prstGeom prst="rect">
            <a:avLst/>
          </a:prstGeom>
        </p:spPr>
      </p:pic>
      <p:pic>
        <p:nvPicPr>
          <p:cNvPr id="255" name="firma.png" descr="firma.png"/>
          <p:cNvPicPr>
            <a:picLocks noChangeAspect="1"/>
          </p:cNvPicPr>
          <p:nvPr>
            <p:ph type="pic" idx="14"/>
          </p:nvPr>
        </p:nvPicPr>
        <p:blipFill>
          <a:blip r:embed="rId3">
            <a:extLst/>
          </a:blip>
          <a:srcRect l="0" t="0" r="0" b="0"/>
          <a:stretch>
            <a:fillRect/>
          </a:stretch>
        </p:blipFill>
        <p:spPr>
          <a:xfrm>
            <a:off x="16014700" y="1481920"/>
            <a:ext cx="7569200" cy="3801273"/>
          </a:xfrm>
          <a:prstGeom prst="rect">
            <a:avLst/>
          </a:prstGeom>
        </p:spPr>
      </p:pic>
      <p:pic>
        <p:nvPicPr>
          <p:cNvPr id="256" name="digital.png" descr="digital.png"/>
          <p:cNvPicPr>
            <a:picLocks noChangeAspect="1"/>
          </p:cNvPicPr>
          <p:nvPr>
            <p:ph type="pic" idx="15"/>
          </p:nvPr>
        </p:nvPicPr>
        <p:blipFill>
          <a:blip r:embed="rId4">
            <a:extLst/>
          </a:blip>
          <a:srcRect l="0" t="0" r="0" b="0"/>
          <a:stretch>
            <a:fillRect/>
          </a:stretch>
        </p:blipFill>
        <p:spPr>
          <a:xfrm>
            <a:off x="5077155" y="713695"/>
            <a:ext cx="6381090" cy="11137901"/>
          </a:xfrm>
          <a:prstGeom prst="rect">
            <a:avLst/>
          </a:prstGeom>
        </p:spPr>
      </p:pic>
      <p:sp>
        <p:nvSpPr>
          <p:cNvPr id="257"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Implementación de la Firma Digital"/>
          <p:cNvSpPr txBox="1"/>
          <p:nvPr>
            <p:ph type="title"/>
          </p:nvPr>
        </p:nvSpPr>
        <p:spPr>
          <a:prstGeom prst="rect">
            <a:avLst/>
          </a:prstGeom>
        </p:spPr>
        <p:txBody>
          <a:bodyPr/>
          <a:lstStyle/>
          <a:p>
            <a:pPr/>
            <a:r>
              <a:t>Implementación de la Firma Digital</a:t>
            </a:r>
          </a:p>
        </p:txBody>
      </p:sp>
      <p:sp>
        <p:nvSpPr>
          <p:cNvPr id="260" name="Se ha implementado un sistema de firma digital y verificación de la firma:…"/>
          <p:cNvSpPr txBox="1"/>
          <p:nvPr>
            <p:ph type="body" idx="1"/>
          </p:nvPr>
        </p:nvSpPr>
        <p:spPr>
          <a:prstGeom prst="rect">
            <a:avLst/>
          </a:prstGeom>
        </p:spPr>
        <p:txBody>
          <a:bodyPr/>
          <a:lstStyle/>
          <a:p>
            <a:pPr marL="476250" indent="-476250" defTabSz="619125">
              <a:spcBef>
                <a:spcPts val="4400"/>
              </a:spcBef>
              <a:defRPr sz="3750">
                <a:solidFill>
                  <a:schemeClr val="accent6">
                    <a:hueOff val="-10521704"/>
                    <a:satOff val="-11099"/>
                    <a:lumOff val="-7127"/>
                  </a:schemeClr>
                </a:solidFill>
              </a:defRPr>
            </a:pPr>
            <a:r>
              <a:t>Se ha </a:t>
            </a:r>
            <a:r>
              <a:rPr b="1">
                <a:latin typeface="Helvetica Neue"/>
                <a:ea typeface="Helvetica Neue"/>
                <a:cs typeface="Helvetica Neue"/>
                <a:sym typeface="Helvetica Neue"/>
              </a:rPr>
              <a:t>implementado un sistema de firma digital y verificación de la firma</a:t>
            </a:r>
            <a:r>
              <a:t>:</a:t>
            </a:r>
          </a:p>
          <a:p>
            <a:pPr lvl="1" marL="1371600" indent="-685800" defTabSz="619125">
              <a:spcBef>
                <a:spcPts val="4400"/>
              </a:spcBef>
              <a:buSzPct val="100000"/>
              <a:buFontTx/>
              <a:buAutoNum type="arabicPeriod" startAt="1"/>
              <a:defRPr sz="3750" u="sng">
                <a:solidFill>
                  <a:schemeClr val="accent6">
                    <a:hueOff val="-10521704"/>
                    <a:satOff val="-11099"/>
                    <a:lumOff val="-7127"/>
                  </a:schemeClr>
                </a:solidFill>
              </a:defRPr>
            </a:pPr>
            <a:r>
              <a:rPr u="none"/>
              <a:t>Para la </a:t>
            </a:r>
            <a:r>
              <a:rPr b="1">
                <a:latin typeface="Helvetica Neue"/>
                <a:ea typeface="Helvetica Neue"/>
                <a:cs typeface="Helvetica Neue"/>
                <a:sym typeface="Helvetica Neue"/>
              </a:rPr>
              <a:t>generación de la clave</a:t>
            </a:r>
            <a:r>
              <a:rPr u="none"/>
              <a:t>, se usa el </a:t>
            </a:r>
            <a:r>
              <a:rPr b="1" u="none">
                <a:latin typeface="Helvetica Neue"/>
                <a:ea typeface="Helvetica Neue"/>
                <a:cs typeface="Helvetica Neue"/>
                <a:sym typeface="Helvetica Neue"/>
              </a:rPr>
              <a:t>sistema con clave pública RSA</a:t>
            </a:r>
            <a:r>
              <a:rPr u="none"/>
              <a:t>, algoritmo asimétrico, que usa una clave pública que distribuye, y otra privada, que guarda en secreto. </a:t>
            </a:r>
            <a:endParaRPr u="none"/>
          </a:p>
          <a:p>
            <a:pPr lvl="1" marL="1371600" indent="-685800" defTabSz="619125">
              <a:spcBef>
                <a:spcPts val="4400"/>
              </a:spcBef>
              <a:buSzPct val="100000"/>
              <a:buFontTx/>
              <a:buAutoNum type="arabicPeriod" startAt="1"/>
              <a:defRPr sz="3750" u="sng">
                <a:solidFill>
                  <a:schemeClr val="accent6">
                    <a:hueOff val="-10521704"/>
                    <a:satOff val="-11099"/>
                    <a:lumOff val="-7127"/>
                  </a:schemeClr>
                </a:solidFill>
              </a:defRPr>
            </a:pPr>
            <a:r>
              <a:rPr u="none"/>
              <a:t>Para la </a:t>
            </a:r>
            <a:r>
              <a:rPr b="1">
                <a:latin typeface="Helvetica Neue"/>
                <a:ea typeface="Helvetica Neue"/>
                <a:cs typeface="Helvetica Neue"/>
                <a:sym typeface="Helvetica Neue"/>
              </a:rPr>
              <a:t>generación de la firma</a:t>
            </a:r>
            <a:r>
              <a:rPr u="none"/>
              <a:t>, se introducirá el mensaje a cifrar y el fichero con la clave privada, y deberá generar una firma. Puesto lo que realmente se firma no es el mensaje, sino un </a:t>
            </a:r>
            <a:r>
              <a:rPr b="1" u="none">
                <a:latin typeface="Helvetica Neue"/>
                <a:ea typeface="Helvetica Neue"/>
                <a:cs typeface="Helvetica Neue"/>
                <a:sym typeface="Helvetica Neue"/>
              </a:rPr>
              <a:t>resumen del mensaje</a:t>
            </a:r>
            <a:r>
              <a:rPr u="none"/>
              <a:t>, hay que generar un resumen de dicho mensaje (función </a:t>
            </a:r>
            <a:r>
              <a:rPr b="1" u="none">
                <a:latin typeface="Helvetica Neue"/>
                <a:ea typeface="Helvetica Neue"/>
                <a:cs typeface="Helvetica Neue"/>
                <a:sym typeface="Helvetica Neue"/>
              </a:rPr>
              <a:t>SHA1</a:t>
            </a:r>
            <a:r>
              <a:rPr u="none"/>
              <a:t>). </a:t>
            </a:r>
            <a:endParaRPr u="none"/>
          </a:p>
          <a:p>
            <a:pPr lvl="1" marL="1371600" indent="-685800" defTabSz="619125">
              <a:spcBef>
                <a:spcPts val="4400"/>
              </a:spcBef>
              <a:buSzPct val="100000"/>
              <a:buFontTx/>
              <a:buAutoNum type="arabicPeriod" startAt="1"/>
              <a:defRPr sz="3750" u="sng">
                <a:solidFill>
                  <a:schemeClr val="accent6">
                    <a:hueOff val="-10521704"/>
                    <a:satOff val="-11099"/>
                    <a:lumOff val="-7127"/>
                  </a:schemeClr>
                </a:solidFill>
              </a:defRPr>
            </a:pPr>
            <a:r>
              <a:rPr u="none"/>
              <a:t>Para la </a:t>
            </a:r>
            <a:r>
              <a:rPr b="1">
                <a:latin typeface="Helvetica Neue"/>
                <a:ea typeface="Helvetica Neue"/>
                <a:cs typeface="Helvetica Neue"/>
                <a:sym typeface="Helvetica Neue"/>
              </a:rPr>
              <a:t>verificación de la firma</a:t>
            </a:r>
            <a:r>
              <a:rPr u="none"/>
              <a:t>, se introduce el mensaje que se ha firmado, un fichero con la firma y un fichero con la clave pública.</a:t>
            </a:r>
            <a:br>
              <a:rPr u="none"/>
            </a:br>
            <a:br>
              <a:rPr u="none"/>
            </a:br>
            <a:br>
              <a:rPr u="none"/>
            </a:br>
            <a:br>
              <a:rPr u="none"/>
            </a:br>
            <a:br>
              <a:rPr u="none"/>
            </a:br>
          </a:p>
        </p:txBody>
      </p:sp>
      <p:sp>
        <p:nvSpPr>
          <p:cNvPr id="261"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62" name="4.png" descr="4.png"/>
          <p:cNvPicPr>
            <a:picLocks noChangeAspect="1"/>
          </p:cNvPicPr>
          <p:nvPr/>
        </p:nvPicPr>
        <p:blipFill>
          <a:blip r:embed="rId3">
            <a:extLst/>
          </a:blip>
          <a:stretch>
            <a:fillRect/>
          </a:stretch>
        </p:blipFill>
        <p:spPr>
          <a:xfrm>
            <a:off x="10415572" y="9254516"/>
            <a:ext cx="12779613" cy="3895645"/>
          </a:xfrm>
          <a:prstGeom prst="rect">
            <a:avLst/>
          </a:prstGeom>
          <a:ln w="12700">
            <a:miter lim="400000"/>
          </a:ln>
        </p:spPr>
      </p:pic>
      <p:sp>
        <p:nvSpPr>
          <p:cNvPr id="263" name="https://github.com/Gecofer/MII_ASS_1819"/>
          <p:cNvSpPr txBox="1"/>
          <p:nvPr/>
        </p:nvSpPr>
        <p:spPr>
          <a:xfrm>
            <a:off x="13014079" y="1704016"/>
            <a:ext cx="10331197"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5900"/>
              </a:spcBef>
              <a:defRPr b="1" sz="4000" u="sng">
                <a:solidFill>
                  <a:schemeClr val="accent5">
                    <a:hueOff val="-485679"/>
                    <a:satOff val="-12669"/>
                    <a:lumOff val="-27282"/>
                  </a:schemeClr>
                </a:solidFill>
                <a:latin typeface="Helvetica Neue"/>
                <a:ea typeface="Helvetica Neue"/>
                <a:cs typeface="Helvetica Neue"/>
                <a:sym typeface="Helvetica Neue"/>
                <a:hlinkClick r:id="rId4" invalidUrl="" action="" tgtFrame="" tooltip="" history="1" highlightClick="0" endSnd="0"/>
              </a:defRPr>
            </a:lvl1pPr>
          </a:lstStyle>
          <a:p>
            <a:pPr>
              <a:defRPr u="none"/>
            </a:pPr>
            <a:r>
              <a:rPr u="sng">
                <a:hlinkClick r:id="rId4" invalidUrl="" action="" tgtFrame="" tooltip="" history="1" highlightClick="0" endSnd="0"/>
              </a:rPr>
              <a:t>https://github.com/Gecofer/MII_ASS_1819</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Contenido"/>
          <p:cNvSpPr txBox="1"/>
          <p:nvPr>
            <p:ph type="title"/>
          </p:nvPr>
        </p:nvSpPr>
        <p:spPr>
          <a:prstGeom prst="rect">
            <a:avLst/>
          </a:prstGeom>
        </p:spPr>
        <p:txBody>
          <a:bodyPr/>
          <a:lstStyle/>
          <a:p>
            <a:pPr/>
            <a:r>
              <a:t>Contenido</a:t>
            </a:r>
          </a:p>
        </p:txBody>
      </p:sp>
      <p:sp>
        <p:nvSpPr>
          <p:cNvPr id="268" name="1  Certificado digital…"/>
          <p:cNvSpPr txBox="1"/>
          <p:nvPr>
            <p:ph type="body" sz="half" idx="1"/>
          </p:nvPr>
        </p:nvSpPr>
        <p:spPr>
          <a:prstGeom prst="rect">
            <a:avLst/>
          </a:prstGeom>
        </p:spPr>
        <p:txBody>
          <a:bodyPr/>
          <a:lstStyle/>
          <a:p>
            <a:pPr marL="0" indent="0" defTabSz="610870">
              <a:spcBef>
                <a:spcPts val="3100"/>
              </a:spcBef>
              <a:buSzTx/>
              <a:buFontTx/>
              <a:buNone/>
              <a:defRPr sz="2664">
                <a:solidFill>
                  <a:srgbClr val="CBCBCB"/>
                </a:solidFill>
              </a:defRPr>
            </a:pPr>
            <a:r>
              <a:t>1  Certificado digital</a:t>
            </a:r>
          </a:p>
          <a:p>
            <a:pPr lvl="1" marL="0" indent="0" defTabSz="610870">
              <a:spcBef>
                <a:spcPts val="3100"/>
              </a:spcBef>
              <a:buSzTx/>
              <a:buFontTx/>
              <a:buNone/>
              <a:defRPr sz="2664">
                <a:solidFill>
                  <a:srgbClr val="CBCBCB"/>
                </a:solidFill>
              </a:defRPr>
            </a:pPr>
            <a:r>
              <a:t>    1.1 ¿Qué es el certificado digital?</a:t>
            </a:r>
          </a:p>
          <a:p>
            <a:pPr lvl="1" marL="0" indent="0" defTabSz="610870">
              <a:spcBef>
                <a:spcPts val="3100"/>
              </a:spcBef>
              <a:buSzTx/>
              <a:buFontTx/>
              <a:buNone/>
              <a:defRPr sz="2664">
                <a:solidFill>
                  <a:srgbClr val="CBCBCB"/>
                </a:solidFill>
              </a:defRPr>
            </a:pPr>
            <a:r>
              <a:t>    1.2 ¿Qué son las claves digitales?</a:t>
            </a:r>
          </a:p>
          <a:p>
            <a:pPr lvl="1" marL="0" indent="0" defTabSz="610870">
              <a:spcBef>
                <a:spcPts val="3100"/>
              </a:spcBef>
              <a:buSzTx/>
              <a:buFontTx/>
              <a:buNone/>
              <a:defRPr sz="2664">
                <a:solidFill>
                  <a:srgbClr val="CBCBCB"/>
                </a:solidFill>
              </a:defRPr>
            </a:pPr>
            <a:r>
              <a:t>    1.3 Formato de los certificados digitales</a:t>
            </a:r>
          </a:p>
          <a:p>
            <a:pPr lvl="1" marL="0" indent="0" defTabSz="610870">
              <a:spcBef>
                <a:spcPts val="3100"/>
              </a:spcBef>
              <a:buSzTx/>
              <a:buFontTx/>
              <a:buNone/>
              <a:defRPr sz="2664">
                <a:solidFill>
                  <a:srgbClr val="CBCBCB"/>
                </a:solidFill>
              </a:defRPr>
            </a:pPr>
            <a:r>
              <a:t>    1.4 Tipos de certificados digitales</a:t>
            </a:r>
          </a:p>
          <a:p>
            <a:pPr marL="0" indent="0" defTabSz="610870">
              <a:spcBef>
                <a:spcPts val="3100"/>
              </a:spcBef>
              <a:buSzTx/>
              <a:buFontTx/>
              <a:buNone/>
              <a:defRPr sz="2664">
                <a:solidFill>
                  <a:srgbClr val="CBCBCB"/>
                </a:solidFill>
              </a:defRPr>
            </a:pPr>
            <a:r>
              <a:t>2  DNI electrónico</a:t>
            </a:r>
          </a:p>
          <a:p>
            <a:pPr lvl="1" marL="0" indent="0" defTabSz="610870">
              <a:spcBef>
                <a:spcPts val="3100"/>
              </a:spcBef>
              <a:buSzTx/>
              <a:buFontTx/>
              <a:buNone/>
              <a:defRPr sz="2664">
                <a:solidFill>
                  <a:srgbClr val="CBCBCB"/>
                </a:solidFill>
              </a:defRPr>
            </a:pPr>
            <a:r>
              <a:t>    2.1 Componentes del DNI electrónico</a:t>
            </a:r>
          </a:p>
          <a:p>
            <a:pPr lvl="1" marL="0" indent="0" defTabSz="610870">
              <a:spcBef>
                <a:spcPts val="3100"/>
              </a:spcBef>
              <a:buSzTx/>
              <a:buFontTx/>
              <a:buNone/>
              <a:defRPr sz="2664">
                <a:solidFill>
                  <a:srgbClr val="CBCBCB"/>
                </a:solidFill>
              </a:defRPr>
            </a:pPr>
            <a:r>
              <a:t>    2.2 Diferencias entre DNI-e y DNI 3.0</a:t>
            </a:r>
          </a:p>
          <a:p>
            <a:pPr marL="0" indent="0" defTabSz="610870">
              <a:spcBef>
                <a:spcPts val="3100"/>
              </a:spcBef>
              <a:buSzTx/>
              <a:buFontTx/>
              <a:buNone/>
              <a:defRPr sz="2664">
                <a:solidFill>
                  <a:srgbClr val="CBCBCB"/>
                </a:solidFill>
              </a:defRPr>
            </a:pPr>
            <a:r>
              <a:t>3  Firma electrónica</a:t>
            </a:r>
          </a:p>
          <a:p>
            <a:pPr marL="0" indent="0" defTabSz="610870">
              <a:spcBef>
                <a:spcPts val="3100"/>
              </a:spcBef>
              <a:buSzTx/>
              <a:buFontTx/>
              <a:buNone/>
              <a:defRPr sz="2664">
                <a:solidFill>
                  <a:srgbClr val="CBCBCB"/>
                </a:solidFill>
              </a:defRPr>
            </a:pPr>
            <a:r>
              <a:t>    3.1 ¿Qué es la firma electrónica?</a:t>
            </a:r>
          </a:p>
          <a:p>
            <a:pPr marL="0" indent="0" defTabSz="610870">
              <a:spcBef>
                <a:spcPts val="3100"/>
              </a:spcBef>
              <a:buSzTx/>
              <a:buFontTx/>
              <a:buNone/>
              <a:defRPr sz="2664">
                <a:solidFill>
                  <a:srgbClr val="CBCBCB"/>
                </a:solidFill>
              </a:defRPr>
            </a:pPr>
            <a:r>
              <a:t>    3.2 ¿A qué nos referimos con firma digital?</a:t>
            </a:r>
          </a:p>
          <a:p>
            <a:pPr marL="0" indent="0" defTabSz="610870">
              <a:spcBef>
                <a:spcPts val="3100"/>
              </a:spcBef>
              <a:buSzTx/>
              <a:buFontTx/>
              <a:buNone/>
              <a:defRPr b="1" sz="2664">
                <a:solidFill>
                  <a:schemeClr val="accent6">
                    <a:hueOff val="-10521704"/>
                    <a:satOff val="-11099"/>
                    <a:lumOff val="-7127"/>
                  </a:schemeClr>
                </a:solidFill>
              </a:defRPr>
            </a:pPr>
            <a:r>
              <a:t>4  Conclusiones</a:t>
            </a:r>
          </a:p>
        </p:txBody>
      </p:sp>
      <p:pic>
        <p:nvPicPr>
          <p:cNvPr id="269" name="xxl_27_SGFuZHNfaG9sZF90YWJsZXRfNQ-1024x789.jpg" descr="xxl_27_SGFuZHNfaG9sZF90YWJsZXRfNQ-1024x789.jpg"/>
          <p:cNvPicPr>
            <a:picLocks noChangeAspect="1"/>
          </p:cNvPicPr>
          <p:nvPr/>
        </p:nvPicPr>
        <p:blipFill>
          <a:blip r:embed="rId3">
            <a:alphaModFix amt="40000"/>
            <a:extLst/>
          </a:blip>
          <a:srcRect l="15755" t="0" r="15755" b="0"/>
          <a:stretch>
            <a:fillRect/>
          </a:stretch>
        </p:blipFill>
        <p:spPr>
          <a:xfrm>
            <a:off x="12192000" y="0"/>
            <a:ext cx="12192000" cy="13716000"/>
          </a:xfrm>
          <a:prstGeom prst="rect">
            <a:avLst/>
          </a:prstGeom>
          <a:ln w="12700">
            <a:miter lim="400000"/>
          </a:ln>
        </p:spPr>
      </p:pic>
      <p:sp>
        <p:nvSpPr>
          <p:cNvPr id="270" name="Número de diapositiva"/>
          <p:cNvSpPr txBox="1"/>
          <p:nvPr>
            <p:ph type="sldNum" sz="quarter" idx="4294967295"/>
          </p:nvPr>
        </p:nvSpPr>
        <p:spPr>
          <a:xfrm>
            <a:off x="23584724" y="12985800"/>
            <a:ext cx="368504" cy="374600"/>
          </a:xfrm>
          <a:prstGeom prst="rect">
            <a:avLst/>
          </a:prstGeom>
          <a:extLst>
            <a:ext uri="{C572A759-6A51-4108-AA02-DFA0A04FC94B}">
              <ma14:wrappingTextBoxFlag xmlns:ma14="http://schemas.microsoft.com/office/mac/drawingml/2011/main" val="1"/>
            </a:ext>
          </a:extLst>
        </p:spPr>
        <p:txBody>
          <a:bodyPr/>
          <a:lstStyle>
            <a:lvl1pPr algn="l"/>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Conclusiones"/>
          <p:cNvSpPr txBox="1"/>
          <p:nvPr>
            <p:ph type="title"/>
          </p:nvPr>
        </p:nvSpPr>
        <p:spPr>
          <a:prstGeom prst="rect">
            <a:avLst/>
          </a:prstGeom>
        </p:spPr>
        <p:txBody>
          <a:bodyPr/>
          <a:lstStyle/>
          <a:p>
            <a:pPr/>
            <a:r>
              <a:t>Conclusiones</a:t>
            </a:r>
          </a:p>
        </p:txBody>
      </p:sp>
      <p:sp>
        <p:nvSpPr>
          <p:cNvPr id="275" name="Después de analizar los distintos tipos de certificados y ver sus ventajas e inconvenientes, se ha de destacar la flexibilidad de la que dota el certificado software emitido por la FMNT. Pero es decisión del usuario, elegir la opción según a sus necesidades.…"/>
          <p:cNvSpPr txBox="1"/>
          <p:nvPr>
            <p:ph type="body" idx="1"/>
          </p:nvPr>
        </p:nvSpPr>
        <p:spPr>
          <a:prstGeom prst="rect">
            <a:avLst/>
          </a:prstGeom>
        </p:spPr>
        <p:txBody>
          <a:bodyPr/>
          <a:lstStyle/>
          <a:p>
            <a:pPr marL="514350" indent="-514350" defTabSz="668655">
              <a:spcBef>
                <a:spcPts val="4700"/>
              </a:spcBef>
              <a:defRPr sz="4050">
                <a:solidFill>
                  <a:schemeClr val="accent6">
                    <a:hueOff val="-10521704"/>
                    <a:satOff val="-11099"/>
                    <a:lumOff val="-7127"/>
                  </a:schemeClr>
                </a:solidFill>
              </a:defRPr>
            </a:pPr>
            <a:r>
              <a:t>Después de analizar los distintos tipos de certificados y ver sus ventajas e inconvenientes, se ha de </a:t>
            </a:r>
            <a:r>
              <a:rPr b="1">
                <a:latin typeface="Helvetica Neue"/>
                <a:ea typeface="Helvetica Neue"/>
                <a:cs typeface="Helvetica Neue"/>
                <a:sym typeface="Helvetica Neue"/>
              </a:rPr>
              <a:t>destacar la flexibilidad de la que dota el certificado software</a:t>
            </a:r>
            <a:r>
              <a:t> emitido por la FMNT. Pero es decisión del usuario, elegir la opción según a sus necesidades. </a:t>
            </a:r>
          </a:p>
          <a:p>
            <a:pPr marL="514350" indent="-514350" defTabSz="668655">
              <a:spcBef>
                <a:spcPts val="4700"/>
              </a:spcBef>
              <a:defRPr sz="4050">
                <a:solidFill>
                  <a:schemeClr val="accent6">
                    <a:hueOff val="-10521704"/>
                    <a:satOff val="-11099"/>
                    <a:lumOff val="-7127"/>
                  </a:schemeClr>
                </a:solidFill>
              </a:defRPr>
            </a:pPr>
            <a:r>
              <a:t>Prácticamente todas las webs disponen de Certificado Digital y DNI Electrónico.</a:t>
            </a:r>
          </a:p>
          <a:p>
            <a:pPr marL="514350" indent="-514350" defTabSz="668655">
              <a:spcBef>
                <a:spcPts val="4700"/>
              </a:spcBef>
              <a:defRPr sz="4050">
                <a:solidFill>
                  <a:schemeClr val="accent6">
                    <a:hueOff val="-10521704"/>
                    <a:satOff val="-11099"/>
                    <a:lumOff val="-7127"/>
                  </a:schemeClr>
                </a:solidFill>
              </a:defRPr>
            </a:pPr>
            <a:r>
              <a:t>La necesidad de evolución en el mundo tecnológico ha supuesto dar el salto del DNI Electrónico al </a:t>
            </a:r>
            <a:r>
              <a:rPr b="1">
                <a:latin typeface="Helvetica Neue"/>
                <a:ea typeface="Helvetica Neue"/>
                <a:cs typeface="Helvetica Neue"/>
                <a:sym typeface="Helvetica Neue"/>
              </a:rPr>
              <a:t>DNI 3.0</a:t>
            </a:r>
            <a:r>
              <a:t>, el cuál permite una </a:t>
            </a:r>
            <a:r>
              <a:rPr b="1">
                <a:latin typeface="Helvetica Neue"/>
                <a:ea typeface="Helvetica Neue"/>
                <a:cs typeface="Helvetica Neue"/>
                <a:sym typeface="Helvetica Neue"/>
              </a:rPr>
              <a:t>mayor usabilidad</a:t>
            </a:r>
            <a:r>
              <a:t> del mismo al permitir el acceso y autenticación con él a través de la </a:t>
            </a:r>
            <a:r>
              <a:rPr b="1">
                <a:latin typeface="Helvetica Neue"/>
                <a:ea typeface="Helvetica Neue"/>
                <a:cs typeface="Helvetica Neue"/>
                <a:sym typeface="Helvetica Neue"/>
              </a:rPr>
              <a:t>tecnología NFC</a:t>
            </a:r>
            <a:r>
              <a:t> y </a:t>
            </a:r>
            <a:r>
              <a:rPr b="1">
                <a:latin typeface="Helvetica Neue"/>
                <a:ea typeface="Helvetica Neue"/>
                <a:cs typeface="Helvetica Neue"/>
                <a:sym typeface="Helvetica Neue"/>
              </a:rPr>
              <a:t>no de la necesidad de usar un lector de tarjetas</a:t>
            </a:r>
            <a:r>
              <a:t>, lo que complicaba su uso mediante la instalación de drivers y adquisición del lector. </a:t>
            </a:r>
          </a:p>
          <a:p>
            <a:pPr marL="514350" indent="-514350" defTabSz="668655">
              <a:spcBef>
                <a:spcPts val="4700"/>
              </a:spcBef>
              <a:defRPr sz="4050">
                <a:solidFill>
                  <a:schemeClr val="accent6">
                    <a:hueOff val="-10521704"/>
                    <a:satOff val="-11099"/>
                    <a:lumOff val="-7127"/>
                  </a:schemeClr>
                </a:solidFill>
              </a:defRPr>
            </a:pPr>
            <a:r>
              <a:t>La </a:t>
            </a:r>
            <a:r>
              <a:rPr b="1">
                <a:latin typeface="Helvetica Neue"/>
                <a:ea typeface="Helvetica Neue"/>
                <a:cs typeface="Helvetica Neue"/>
                <a:sym typeface="Helvetica Neue"/>
              </a:rPr>
              <a:t>funcionalidad del DNI Electrónico</a:t>
            </a:r>
            <a:r>
              <a:t> se basa fuertemente en la </a:t>
            </a:r>
            <a:r>
              <a:rPr b="1">
                <a:latin typeface="Helvetica Neue"/>
                <a:ea typeface="Helvetica Neue"/>
                <a:cs typeface="Helvetica Neue"/>
                <a:sym typeface="Helvetica Neue"/>
              </a:rPr>
              <a:t>Firma Electrónica</a:t>
            </a:r>
            <a:r>
              <a:t>, la cual permite la identificación del firmante. Además, es importante señalar que esta firma tiene el </a:t>
            </a:r>
            <a:r>
              <a:rPr b="1">
                <a:latin typeface="Helvetica Neue"/>
                <a:ea typeface="Helvetica Neue"/>
                <a:cs typeface="Helvetica Neue"/>
                <a:sym typeface="Helvetica Neue"/>
              </a:rPr>
              <a:t>mismo valor que la firma tradicional</a:t>
            </a:r>
            <a:r>
              <a:t>, cosa que con el certificado software no ocurre.</a:t>
            </a:r>
          </a:p>
        </p:txBody>
      </p:sp>
      <p:sp>
        <p:nvSpPr>
          <p:cNvPr id="276"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Bibliografía más relevante"/>
          <p:cNvSpPr txBox="1"/>
          <p:nvPr>
            <p:ph type="title"/>
          </p:nvPr>
        </p:nvSpPr>
        <p:spPr>
          <a:prstGeom prst="rect">
            <a:avLst/>
          </a:prstGeom>
        </p:spPr>
        <p:txBody>
          <a:bodyPr/>
          <a:lstStyle/>
          <a:p>
            <a:pPr/>
            <a:r>
              <a:t>Bibliografía más relevante</a:t>
            </a:r>
          </a:p>
        </p:txBody>
      </p:sp>
      <p:sp>
        <p:nvSpPr>
          <p:cNvPr id="279" name="[1]  Jesús García Miranda. Apuntes de Criptografía. Curso 2016-2017…"/>
          <p:cNvSpPr txBox="1"/>
          <p:nvPr>
            <p:ph type="body" idx="1"/>
          </p:nvPr>
        </p:nvSpPr>
        <p:spPr>
          <a:prstGeom prst="rect">
            <a:avLst/>
          </a:prstGeom>
        </p:spPr>
        <p:txBody>
          <a:bodyPr/>
          <a:lstStyle/>
          <a:p>
            <a:pPr marL="0" indent="0" defTabSz="627379">
              <a:spcBef>
                <a:spcPts val="4400"/>
              </a:spcBef>
              <a:buSzTx/>
              <a:buFontTx/>
              <a:buNone/>
              <a:defRPr sz="3800">
                <a:solidFill>
                  <a:schemeClr val="accent6">
                    <a:hueOff val="-10521704"/>
                    <a:satOff val="-11099"/>
                    <a:lumOff val="-7127"/>
                  </a:schemeClr>
                </a:solidFill>
              </a:defRPr>
            </a:pPr>
            <a:r>
              <a:t>[1]  Jesús García Miranda. </a:t>
            </a:r>
            <a:r>
              <a:rPr i="1">
                <a:latin typeface="Helvetica Neue"/>
                <a:ea typeface="Helvetica Neue"/>
                <a:cs typeface="Helvetica Neue"/>
                <a:sym typeface="Helvetica Neue"/>
              </a:rPr>
              <a:t>Apuntes de Criptografía</a:t>
            </a:r>
            <a:r>
              <a:t>. Curso 2016-2017</a:t>
            </a:r>
          </a:p>
          <a:p>
            <a:pPr marL="0" indent="0" defTabSz="627379">
              <a:spcBef>
                <a:spcPts val="4400"/>
              </a:spcBef>
              <a:buSzTx/>
              <a:buFontTx/>
              <a:buNone/>
              <a:defRPr sz="3800">
                <a:solidFill>
                  <a:schemeClr val="accent6">
                    <a:hueOff val="-10521704"/>
                    <a:satOff val="-11099"/>
                    <a:lumOff val="-7127"/>
                  </a:schemeClr>
                </a:solidFill>
              </a:defRPr>
            </a:pPr>
            <a:r>
              <a:t>[2]  Cuerpo Nacional de Policía. </a:t>
            </a:r>
            <a:r>
              <a:rPr i="1">
                <a:latin typeface="Helvetica Neue"/>
                <a:ea typeface="Helvetica Neue"/>
                <a:cs typeface="Helvetica Neue"/>
                <a:sym typeface="Helvetica Neue"/>
              </a:rPr>
              <a:t>DNI Electrónico</a:t>
            </a:r>
            <a:r>
              <a:t>. </a:t>
            </a:r>
            <a:r>
              <a:rPr u="sng">
                <a:hlinkClick r:id="rId3" invalidUrl="" action="" tgtFrame="" tooltip="" history="1" highlightClick="0" endSnd="0"/>
              </a:rPr>
              <a:t>https://www.dnielectronico.es/PortalDNIe/</a:t>
            </a:r>
          </a:p>
          <a:p>
            <a:pPr lvl="1" marL="0" indent="0" defTabSz="627379">
              <a:spcBef>
                <a:spcPts val="4400"/>
              </a:spcBef>
              <a:buSzTx/>
              <a:buFontTx/>
              <a:buNone/>
              <a:defRPr sz="3800">
                <a:solidFill>
                  <a:schemeClr val="accent6">
                    <a:hueOff val="-10521704"/>
                    <a:satOff val="-11099"/>
                    <a:lumOff val="-7127"/>
                  </a:schemeClr>
                </a:solidFill>
              </a:defRPr>
            </a:pPr>
            <a:r>
              <a:t>[3]  Portal Administración Electrónica. </a:t>
            </a:r>
            <a:r>
              <a:rPr i="1">
                <a:latin typeface="Helvetica Neue"/>
                <a:ea typeface="Helvetica Neue"/>
                <a:cs typeface="Helvetica Neue"/>
                <a:sym typeface="Helvetica Neue"/>
              </a:rPr>
              <a:t>Los Certificados Electrónicos</a:t>
            </a:r>
            <a:br>
              <a:rPr i="1">
                <a:latin typeface="Helvetica Neue"/>
                <a:ea typeface="Helvetica Neue"/>
                <a:cs typeface="Helvetica Neue"/>
                <a:sym typeface="Helvetica Neue"/>
              </a:rPr>
            </a:br>
            <a:r>
              <a:rPr i="1">
                <a:latin typeface="Helvetica Neue"/>
                <a:ea typeface="Helvetica Neue"/>
                <a:cs typeface="Helvetica Neue"/>
                <a:sym typeface="Helvetica Neue"/>
              </a:rPr>
              <a:t>      </a:t>
            </a:r>
            <a:r>
              <a:rPr u="sng">
                <a:hlinkClick r:id="rId4" invalidUrl="" action="" tgtFrame="" tooltip="" history="1" highlightClick="0" endSnd="0"/>
              </a:rPr>
              <a:t>https://firmaelectronica.gob.es/Home/Ciudadanos/Certificados-Electronicos.html</a:t>
            </a:r>
            <a:r>
              <a:t> </a:t>
            </a:r>
          </a:p>
          <a:p>
            <a:pPr lvl="2" marL="0" indent="0" defTabSz="627379">
              <a:spcBef>
                <a:spcPts val="4400"/>
              </a:spcBef>
              <a:buSzTx/>
              <a:buFontTx/>
              <a:buNone/>
              <a:defRPr sz="3800">
                <a:solidFill>
                  <a:schemeClr val="accent6">
                    <a:hueOff val="-10521704"/>
                    <a:satOff val="-11099"/>
                    <a:lumOff val="-7127"/>
                  </a:schemeClr>
                </a:solidFill>
              </a:defRPr>
            </a:pPr>
            <a:r>
              <a:t>[4]  Blog Junco TIC. </a:t>
            </a:r>
            <a:r>
              <a:rPr i="1">
                <a:latin typeface="Helvetica Neue"/>
                <a:ea typeface="Helvetica Neue"/>
                <a:cs typeface="Helvetica Neue"/>
                <a:sym typeface="Helvetica Neue"/>
              </a:rPr>
              <a:t>X509: Certificados digitales y codificaciones DER, CRT y CER</a:t>
            </a:r>
            <a:br>
              <a:rPr i="1">
                <a:latin typeface="Helvetica Neue"/>
                <a:ea typeface="Helvetica Neue"/>
                <a:cs typeface="Helvetica Neue"/>
                <a:sym typeface="Helvetica Neue"/>
              </a:rPr>
            </a:br>
            <a:r>
              <a:rPr i="1">
                <a:latin typeface="Helvetica Neue"/>
                <a:ea typeface="Helvetica Neue"/>
                <a:cs typeface="Helvetica Neue"/>
                <a:sym typeface="Helvetica Neue"/>
              </a:rPr>
              <a:t>      </a:t>
            </a:r>
            <a:r>
              <a:rPr u="sng">
                <a:hlinkClick r:id="rId5" invalidUrl="" action="" tgtFrame="" tooltip="" history="1" highlightClick="0" endSnd="0"/>
              </a:rPr>
              <a:t>https://juncotic.com/x509-certificados-digitales-der-crt-cer/</a:t>
            </a:r>
            <a:endParaRPr sz="912"/>
          </a:p>
          <a:p>
            <a:pPr lvl="2" marL="0" indent="0" defTabSz="627379">
              <a:spcBef>
                <a:spcPts val="4400"/>
              </a:spcBef>
              <a:buSzTx/>
              <a:buFontTx/>
              <a:buNone/>
              <a:defRPr sz="3800">
                <a:solidFill>
                  <a:schemeClr val="accent6">
                    <a:hueOff val="-10521704"/>
                    <a:satOff val="-11099"/>
                    <a:lumOff val="-7127"/>
                  </a:schemeClr>
                </a:solidFill>
              </a:defRPr>
            </a:pPr>
            <a:r>
              <a:t>[5]  Xataka.</a:t>
            </a:r>
            <a:r>
              <a:rPr i="1">
                <a:latin typeface="Helvetica Neue"/>
                <a:ea typeface="Helvetica Neue"/>
                <a:cs typeface="Helvetica Neue"/>
                <a:sym typeface="Helvetica Neue"/>
              </a:rPr>
              <a:t> La seguridad del DNI electrónico, comprometida: a quién afecta, por qué y cómo solucionarlo</a:t>
            </a:r>
            <a:br>
              <a:rPr i="1">
                <a:latin typeface="Helvetica Neue"/>
                <a:ea typeface="Helvetica Neue"/>
                <a:cs typeface="Helvetica Neue"/>
                <a:sym typeface="Helvetica Neue"/>
              </a:rPr>
            </a:br>
            <a:r>
              <a:rPr i="1">
                <a:latin typeface="Helvetica Neue"/>
                <a:ea typeface="Helvetica Neue"/>
                <a:cs typeface="Helvetica Neue"/>
                <a:sym typeface="Helvetica Neue"/>
              </a:rPr>
              <a:t>     </a:t>
            </a:r>
            <a:r>
              <a:rPr u="sng">
                <a:hlinkClick r:id="rId6" invalidUrl="" action="" tgtFrame="" tooltip="" history="1" highlightClick="0" endSnd="0"/>
              </a:rPr>
              <a:t>https://www.xataka.com/seguridad/la-seguridad-del-dni-electronico-comprometida-a-quien-afecta</a:t>
            </a:r>
            <a:endParaRPr i="1">
              <a:latin typeface="Helvetica Neue"/>
              <a:ea typeface="Helvetica Neue"/>
              <a:cs typeface="Helvetica Neue"/>
              <a:sym typeface="Helvetica Neue"/>
            </a:endParaRPr>
          </a:p>
          <a:p>
            <a:pPr lvl="2" marL="0" indent="0" defTabSz="627379">
              <a:spcBef>
                <a:spcPts val="4400"/>
              </a:spcBef>
              <a:buSzTx/>
              <a:buFontTx/>
              <a:buNone/>
              <a:defRPr sz="3800">
                <a:solidFill>
                  <a:schemeClr val="accent6">
                    <a:hueOff val="-10521704"/>
                    <a:satOff val="-11099"/>
                    <a:lumOff val="-7127"/>
                  </a:schemeClr>
                </a:solidFill>
              </a:defRPr>
            </a:pPr>
            <a:r>
              <a:t>[6]  Admin fácil. </a:t>
            </a:r>
            <a:r>
              <a:rPr i="1">
                <a:latin typeface="Helvetica Neue"/>
                <a:ea typeface="Helvetica Neue"/>
                <a:cs typeface="Helvetica Neue"/>
                <a:sym typeface="Helvetica Neue"/>
              </a:rPr>
              <a:t>DNI electrónico vs Certificado digital: Usos y diferencias</a:t>
            </a:r>
            <a:br>
              <a:rPr i="1">
                <a:latin typeface="Helvetica Neue"/>
                <a:ea typeface="Helvetica Neue"/>
                <a:cs typeface="Helvetica Neue"/>
                <a:sym typeface="Helvetica Neue"/>
              </a:rPr>
            </a:br>
            <a:r>
              <a:rPr i="1">
                <a:latin typeface="Helvetica Neue"/>
                <a:ea typeface="Helvetica Neue"/>
                <a:cs typeface="Helvetica Neue"/>
                <a:sym typeface="Helvetica Neue"/>
              </a:rPr>
              <a:t>      </a:t>
            </a:r>
            <a:r>
              <a:rPr u="sng">
                <a:hlinkClick r:id="rId7" invalidUrl="" action="" tgtFrame="" tooltip="" history="1" highlightClick="0" endSnd="0"/>
              </a:rPr>
              <a:t>https://www.adminfacil.es/dni-electronico-vs-certificado-digital/</a:t>
            </a:r>
          </a:p>
        </p:txBody>
      </p:sp>
      <p:sp>
        <p:nvSpPr>
          <p:cNvPr id="280"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84" name="FP-Z-blanco.jpg" descr="FP-Z-blanco.jpg"/>
          <p:cNvPicPr>
            <a:picLocks noChangeAspect="1"/>
          </p:cNvPicPr>
          <p:nvPr>
            <p:ph type="pic" idx="13"/>
          </p:nvPr>
        </p:nvPicPr>
        <p:blipFill>
          <a:blip r:embed="rId3">
            <a:extLst/>
          </a:blip>
          <a:srcRect l="0" t="14681" r="0" b="14681"/>
          <a:stretch>
            <a:fillRect/>
          </a:stretch>
        </p:blipFill>
        <p:spPr>
          <a:prstGeom prst="rect">
            <a:avLst/>
          </a:prstGeom>
        </p:spPr>
      </p:pic>
      <p:pic>
        <p:nvPicPr>
          <p:cNvPr id="285" name="xxl_27_SGFuZHNfaG9sZF90YWJsZXRfNQ-1024x789.jpg" descr="xxl_27_SGFuZHNfaG9sZF90YWJsZXRfNQ-1024x789.jpg"/>
          <p:cNvPicPr>
            <a:picLocks noChangeAspect="1"/>
          </p:cNvPicPr>
          <p:nvPr>
            <p:ph type="pic" idx="15"/>
          </p:nvPr>
        </p:nvPicPr>
        <p:blipFill>
          <a:blip r:embed="rId4">
            <a:alphaModFix amt="80000"/>
            <a:extLst/>
          </a:blip>
          <a:srcRect l="0" t="0" r="0" b="0"/>
          <a:stretch>
            <a:fillRect/>
          </a:stretch>
        </p:blipFill>
        <p:spPr>
          <a:xfrm>
            <a:off x="1091341" y="714052"/>
            <a:ext cx="14455274" cy="11137901"/>
          </a:xfrm>
          <a:prstGeom prst="rect">
            <a:avLst/>
          </a:prstGeom>
        </p:spPr>
      </p:pic>
      <p:sp>
        <p:nvSpPr>
          <p:cNvPr id="286" name="Gema Correa Fernández"/>
          <p:cNvSpPr txBox="1"/>
          <p:nvPr/>
        </p:nvSpPr>
        <p:spPr>
          <a:xfrm>
            <a:off x="16065979" y="8081326"/>
            <a:ext cx="7466644" cy="6718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3800">
                <a:latin typeface="Helvetica Neue"/>
                <a:ea typeface="Helvetica Neue"/>
                <a:cs typeface="Helvetica Neue"/>
                <a:sym typeface="Helvetica Neue"/>
              </a:defRPr>
            </a:lvl1pPr>
          </a:lstStyle>
          <a:p>
            <a:pPr>
              <a:defRPr b="0">
                <a:latin typeface="+mn-lt"/>
                <a:ea typeface="+mn-ea"/>
                <a:cs typeface="+mn-cs"/>
                <a:sym typeface="Helvetica Neue Light"/>
              </a:defRPr>
            </a:pPr>
            <a:r>
              <a:rPr b="1">
                <a:latin typeface="Helvetica Neue"/>
                <a:ea typeface="Helvetica Neue"/>
                <a:cs typeface="Helvetica Neue"/>
                <a:sym typeface="Helvetica Neue"/>
              </a:rPr>
              <a:t>Gema Correa Fernández</a:t>
            </a:r>
          </a:p>
        </p:txBody>
      </p:sp>
      <p:sp>
        <p:nvSpPr>
          <p:cNvPr id="287" name="¡Gracias por su atención! ¿Preguntas?"/>
          <p:cNvSpPr txBox="1"/>
          <p:nvPr/>
        </p:nvSpPr>
        <p:spPr>
          <a:xfrm>
            <a:off x="16336644" y="2575832"/>
            <a:ext cx="6925311" cy="160718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¡Gracias por su atención!</a:t>
            </a:r>
            <a:br/>
            <a:r>
              <a:t>¿Preguntas?</a:t>
            </a:r>
          </a:p>
        </p:txBody>
      </p:sp>
      <p:sp>
        <p:nvSpPr>
          <p:cNvPr id="288" name="gecorrea@correo.ugr.es"/>
          <p:cNvSpPr txBox="1"/>
          <p:nvPr/>
        </p:nvSpPr>
        <p:spPr>
          <a:xfrm>
            <a:off x="17783771" y="8864696"/>
            <a:ext cx="4663314" cy="62210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500" u="sng">
                <a:hlinkClick r:id="rId5" invalidUrl="" action="" tgtFrame="" tooltip="" history="1" highlightClick="0" endSnd="0"/>
              </a:defRPr>
            </a:lvl1pPr>
          </a:lstStyle>
          <a:p>
            <a:pPr>
              <a:defRPr u="none"/>
            </a:pPr>
            <a:r>
              <a:rPr u="sng">
                <a:hlinkClick r:id="rId5" invalidUrl="" action="" tgtFrame="" tooltip="" history="1" highlightClick="0" endSnd="0"/>
              </a:rPr>
              <a:t>gecorrea@correo.ugr.es</a:t>
            </a:r>
          </a:p>
        </p:txBody>
      </p:sp>
      <p:pic>
        <p:nvPicPr>
          <p:cNvPr id="289" name="20520.png" descr="20520.png"/>
          <p:cNvPicPr>
            <a:picLocks noChangeAspect="1"/>
          </p:cNvPicPr>
          <p:nvPr/>
        </p:nvPicPr>
        <p:blipFill>
          <a:blip r:embed="rId6">
            <a:extLst/>
          </a:blip>
          <a:stretch>
            <a:fillRect/>
          </a:stretch>
        </p:blipFill>
        <p:spPr>
          <a:xfrm>
            <a:off x="17042403" y="8891187"/>
            <a:ext cx="569125" cy="569125"/>
          </a:xfrm>
          <a:prstGeom prst="rect">
            <a:avLst/>
          </a:prstGeom>
          <a:ln w="12700">
            <a:miter lim="400000"/>
          </a:ln>
        </p:spPr>
      </p:pic>
      <p:pic>
        <p:nvPicPr>
          <p:cNvPr id="290" name="25231.png" descr="25231.png"/>
          <p:cNvPicPr>
            <a:picLocks noChangeAspect="1"/>
          </p:cNvPicPr>
          <p:nvPr/>
        </p:nvPicPr>
        <p:blipFill>
          <a:blip r:embed="rId7">
            <a:extLst/>
          </a:blip>
          <a:stretch>
            <a:fillRect/>
          </a:stretch>
        </p:blipFill>
        <p:spPr>
          <a:xfrm>
            <a:off x="16784942" y="9598834"/>
            <a:ext cx="1084048" cy="569125"/>
          </a:xfrm>
          <a:prstGeom prst="rect">
            <a:avLst/>
          </a:prstGeom>
          <a:ln w="12700">
            <a:miter lim="400000"/>
          </a:ln>
        </p:spPr>
      </p:pic>
      <p:sp>
        <p:nvSpPr>
          <p:cNvPr id="291" name="Gecofer"/>
          <p:cNvSpPr txBox="1"/>
          <p:nvPr/>
        </p:nvSpPr>
        <p:spPr>
          <a:xfrm>
            <a:off x="17804308" y="9572343"/>
            <a:ext cx="1638047" cy="62210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500"/>
            </a:lvl1pPr>
          </a:lstStyle>
          <a:p>
            <a:pPr/>
            <a:r>
              <a:t>Gecofer</a:t>
            </a:r>
          </a:p>
        </p:txBody>
      </p:sp>
      <p:pic>
        <p:nvPicPr>
          <p:cNvPr id="292" name="logoetsiit.png" descr="logoetsiit.png"/>
          <p:cNvPicPr>
            <a:picLocks noChangeAspect="1"/>
          </p:cNvPicPr>
          <p:nvPr/>
        </p:nvPicPr>
        <p:blipFill>
          <a:blip r:embed="rId8">
            <a:extLst/>
          </a:blip>
          <a:stretch>
            <a:fillRect/>
          </a:stretch>
        </p:blipFill>
        <p:spPr>
          <a:xfrm>
            <a:off x="21153873" y="222895"/>
            <a:ext cx="3302949" cy="1370725"/>
          </a:xfrm>
          <a:prstGeom prst="rect">
            <a:avLst/>
          </a:prstGeom>
          <a:ln w="12700">
            <a:miter lim="400000"/>
          </a:ln>
        </p:spPr>
      </p:pic>
      <p:pic>
        <p:nvPicPr>
          <p:cNvPr id="293" name="logo_ugr_web.gif" descr="logo_ugr_web.gif"/>
          <p:cNvPicPr>
            <a:picLocks noChangeAspect="1"/>
          </p:cNvPicPr>
          <p:nvPr/>
        </p:nvPicPr>
        <p:blipFill>
          <a:blip r:embed="rId9">
            <a:extLst/>
          </a:blip>
          <a:stretch>
            <a:fillRect/>
          </a:stretch>
        </p:blipFill>
        <p:spPr>
          <a:xfrm>
            <a:off x="309887" y="12235060"/>
            <a:ext cx="4086755" cy="1209266"/>
          </a:xfrm>
          <a:prstGeom prst="rect">
            <a:avLst/>
          </a:prstGeom>
          <a:ln w="12700">
            <a:miter lim="400000"/>
          </a:ln>
        </p:spPr>
      </p:pic>
      <p:sp>
        <p:nvSpPr>
          <p:cNvPr id="294" name="Número de diapositiva"/>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 Certificado Digital"/>
          <p:cNvSpPr txBox="1"/>
          <p:nvPr>
            <p:ph type="body" idx="13"/>
          </p:nvPr>
        </p:nvSpPr>
        <p:spPr>
          <a:prstGeom prst="rect">
            <a:avLst/>
          </a:prstGeom>
        </p:spPr>
        <p:txBody>
          <a:bodyPr/>
          <a:lstStyle/>
          <a:p>
            <a:pPr/>
            <a:r>
              <a:t>– Certificado Digital</a:t>
            </a:r>
          </a:p>
        </p:txBody>
      </p:sp>
      <p:sp>
        <p:nvSpPr>
          <p:cNvPr id="146" name="“De esta forma, cualquier persona podrá realizar múltiples gestiones online de forma segura con las Administraciones Públicas, con empresas públicas y/o privadas, y con otros ciudadanos, a cualquier hora y sin tener  que desplazarse ni hacer colas.”"/>
          <p:cNvSpPr txBox="1"/>
          <p:nvPr>
            <p:ph type="body" idx="14"/>
          </p:nvPr>
        </p:nvSpPr>
        <p:spPr>
          <a:xfrm>
            <a:off x="2387600" y="4334664"/>
            <a:ext cx="19621500" cy="4398972"/>
          </a:xfrm>
          <a:prstGeom prst="rect">
            <a:avLst/>
          </a:prstGeom>
        </p:spPr>
        <p:txBody>
          <a:bodyPr/>
          <a:lstStyle/>
          <a:p>
            <a:pPr/>
            <a:r>
              <a:t>“De esta forma, cualquier persona podrá realizar múltiples gestiones online de forma segura con las Administraciones Públicas, con empresas públicas y/o privadas, y con otros ciudadanos, a cualquier hora y sin tener </a:t>
            </a:r>
            <a:br/>
            <a:r>
              <a:t>que desplazarse ni hacer colas.”</a:t>
            </a:r>
          </a:p>
        </p:txBody>
      </p:sp>
      <p:sp>
        <p:nvSpPr>
          <p:cNvPr id="147" name="Número de diapositiva"/>
          <p:cNvSpPr txBox="1"/>
          <p:nvPr>
            <p:ph type="sldNum" sz="quarter" idx="4294967295"/>
          </p:nvPr>
        </p:nvSpPr>
        <p:spPr>
          <a:xfrm>
            <a:off x="23343323" y="12985800"/>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Contenido"/>
          <p:cNvSpPr txBox="1"/>
          <p:nvPr>
            <p:ph type="title"/>
          </p:nvPr>
        </p:nvSpPr>
        <p:spPr>
          <a:prstGeom prst="rect">
            <a:avLst/>
          </a:prstGeom>
        </p:spPr>
        <p:txBody>
          <a:bodyPr/>
          <a:lstStyle/>
          <a:p>
            <a:pPr/>
            <a:r>
              <a:t>Contenido</a:t>
            </a:r>
          </a:p>
        </p:txBody>
      </p:sp>
      <p:sp>
        <p:nvSpPr>
          <p:cNvPr id="150" name="1  Certificado digital…"/>
          <p:cNvSpPr txBox="1"/>
          <p:nvPr>
            <p:ph type="body" sz="half" idx="1"/>
          </p:nvPr>
        </p:nvSpPr>
        <p:spPr>
          <a:prstGeom prst="rect">
            <a:avLst/>
          </a:prstGeom>
        </p:spPr>
        <p:txBody>
          <a:bodyPr/>
          <a:lstStyle/>
          <a:p>
            <a:pPr marL="0" indent="0" defTabSz="610870">
              <a:spcBef>
                <a:spcPts val="3100"/>
              </a:spcBef>
              <a:buSzTx/>
              <a:buFontTx/>
              <a:buNone/>
              <a:defRPr sz="2664">
                <a:solidFill>
                  <a:schemeClr val="accent6">
                    <a:hueOff val="-10521704"/>
                    <a:satOff val="-11099"/>
                    <a:lumOff val="-7127"/>
                  </a:schemeClr>
                </a:solidFill>
              </a:defRPr>
            </a:pPr>
            <a:r>
              <a:t>1  Certificado digital</a:t>
            </a:r>
          </a:p>
          <a:p>
            <a:pPr lvl="1" marL="0" indent="0" defTabSz="610870">
              <a:spcBef>
                <a:spcPts val="3100"/>
              </a:spcBef>
              <a:buSzTx/>
              <a:buFontTx/>
              <a:buNone/>
              <a:defRPr sz="2664">
                <a:solidFill>
                  <a:schemeClr val="accent6">
                    <a:hueOff val="-10521704"/>
                    <a:satOff val="-11099"/>
                    <a:lumOff val="-7127"/>
                  </a:schemeClr>
                </a:solidFill>
              </a:defRPr>
            </a:pPr>
            <a:r>
              <a:t>    1.1 ¿Qué es el certificado digital?</a:t>
            </a:r>
          </a:p>
          <a:p>
            <a:pPr lvl="1" marL="0" indent="0" defTabSz="610870">
              <a:spcBef>
                <a:spcPts val="3100"/>
              </a:spcBef>
              <a:buSzTx/>
              <a:buFontTx/>
              <a:buNone/>
              <a:defRPr sz="2664">
                <a:solidFill>
                  <a:schemeClr val="accent6">
                    <a:hueOff val="-10521704"/>
                    <a:satOff val="-11099"/>
                    <a:lumOff val="-7127"/>
                  </a:schemeClr>
                </a:solidFill>
              </a:defRPr>
            </a:pPr>
            <a:r>
              <a:t>    1.2 ¿Qué son las claves digitales?</a:t>
            </a:r>
          </a:p>
          <a:p>
            <a:pPr lvl="1" marL="0" indent="0" defTabSz="610870">
              <a:spcBef>
                <a:spcPts val="3100"/>
              </a:spcBef>
              <a:buSzTx/>
              <a:buFontTx/>
              <a:buNone/>
              <a:defRPr sz="2664">
                <a:solidFill>
                  <a:schemeClr val="accent6">
                    <a:hueOff val="-10521704"/>
                    <a:satOff val="-11099"/>
                    <a:lumOff val="-7127"/>
                  </a:schemeClr>
                </a:solidFill>
              </a:defRPr>
            </a:pPr>
            <a:r>
              <a:t>    1.3 Formato de los certificados digitales</a:t>
            </a:r>
          </a:p>
          <a:p>
            <a:pPr lvl="1" marL="0" indent="0" defTabSz="610870">
              <a:spcBef>
                <a:spcPts val="3100"/>
              </a:spcBef>
              <a:buSzTx/>
              <a:buFontTx/>
              <a:buNone/>
              <a:defRPr sz="2664">
                <a:solidFill>
                  <a:schemeClr val="accent6">
                    <a:hueOff val="-10521704"/>
                    <a:satOff val="-11099"/>
                    <a:lumOff val="-7127"/>
                  </a:schemeClr>
                </a:solidFill>
              </a:defRPr>
            </a:pPr>
            <a:r>
              <a:t>    1.4 Tipos de certificados digitales</a:t>
            </a:r>
          </a:p>
          <a:p>
            <a:pPr marL="0" indent="0" defTabSz="610870">
              <a:spcBef>
                <a:spcPts val="3100"/>
              </a:spcBef>
              <a:buSzTx/>
              <a:buFontTx/>
              <a:buNone/>
              <a:defRPr sz="2664">
                <a:solidFill>
                  <a:schemeClr val="accent6">
                    <a:hueOff val="-10521704"/>
                    <a:satOff val="-11099"/>
                    <a:lumOff val="-7127"/>
                  </a:schemeClr>
                </a:solidFill>
              </a:defRPr>
            </a:pPr>
            <a:r>
              <a:t>2  DNI electrónico</a:t>
            </a:r>
          </a:p>
          <a:p>
            <a:pPr lvl="1" marL="0" indent="0" defTabSz="610870">
              <a:spcBef>
                <a:spcPts val="3100"/>
              </a:spcBef>
              <a:buSzTx/>
              <a:buFontTx/>
              <a:buNone/>
              <a:defRPr sz="2664">
                <a:solidFill>
                  <a:schemeClr val="accent6">
                    <a:hueOff val="-10521704"/>
                    <a:satOff val="-11099"/>
                    <a:lumOff val="-7127"/>
                  </a:schemeClr>
                </a:solidFill>
              </a:defRPr>
            </a:pPr>
            <a:r>
              <a:t>    2.1 Componentes del DNI electrónico</a:t>
            </a:r>
          </a:p>
          <a:p>
            <a:pPr lvl="1" marL="0" indent="0" defTabSz="610870">
              <a:spcBef>
                <a:spcPts val="3100"/>
              </a:spcBef>
              <a:buSzTx/>
              <a:buFontTx/>
              <a:buNone/>
              <a:defRPr sz="2664">
                <a:solidFill>
                  <a:schemeClr val="accent6">
                    <a:hueOff val="-10521704"/>
                    <a:satOff val="-11099"/>
                    <a:lumOff val="-7127"/>
                  </a:schemeClr>
                </a:solidFill>
              </a:defRPr>
            </a:pPr>
            <a:r>
              <a:t>    2.2 Diferencias entre DNI-e y DNI 3.0</a:t>
            </a:r>
          </a:p>
          <a:p>
            <a:pPr marL="0" indent="0" defTabSz="610870">
              <a:spcBef>
                <a:spcPts val="3100"/>
              </a:spcBef>
              <a:buSzTx/>
              <a:buFontTx/>
              <a:buNone/>
              <a:defRPr sz="2664">
                <a:solidFill>
                  <a:schemeClr val="accent6">
                    <a:hueOff val="-10521704"/>
                    <a:satOff val="-11099"/>
                    <a:lumOff val="-7127"/>
                  </a:schemeClr>
                </a:solidFill>
              </a:defRPr>
            </a:pPr>
            <a:r>
              <a:t>3  Firma electrónica</a:t>
            </a:r>
          </a:p>
          <a:p>
            <a:pPr marL="0" indent="0" defTabSz="610870">
              <a:spcBef>
                <a:spcPts val="3100"/>
              </a:spcBef>
              <a:buSzTx/>
              <a:buFontTx/>
              <a:buNone/>
              <a:defRPr sz="2664">
                <a:solidFill>
                  <a:schemeClr val="accent6">
                    <a:hueOff val="-10521704"/>
                    <a:satOff val="-11099"/>
                    <a:lumOff val="-7127"/>
                  </a:schemeClr>
                </a:solidFill>
              </a:defRPr>
            </a:pPr>
            <a:r>
              <a:t>    3.1 ¿Qué es la firma electrónica?</a:t>
            </a:r>
          </a:p>
          <a:p>
            <a:pPr marL="0" indent="0" defTabSz="610870">
              <a:spcBef>
                <a:spcPts val="3100"/>
              </a:spcBef>
              <a:buSzTx/>
              <a:buFontTx/>
              <a:buNone/>
              <a:defRPr sz="2664">
                <a:solidFill>
                  <a:schemeClr val="accent6">
                    <a:hueOff val="-10521704"/>
                    <a:satOff val="-11099"/>
                    <a:lumOff val="-7127"/>
                  </a:schemeClr>
                </a:solidFill>
              </a:defRPr>
            </a:pPr>
            <a:r>
              <a:t>    3.2 ¿A qué nos referimos con firma digital?</a:t>
            </a:r>
          </a:p>
          <a:p>
            <a:pPr marL="0" indent="0" defTabSz="610870">
              <a:spcBef>
                <a:spcPts val="3100"/>
              </a:spcBef>
              <a:buSzTx/>
              <a:buFontTx/>
              <a:buNone/>
              <a:defRPr sz="2664">
                <a:solidFill>
                  <a:schemeClr val="accent6">
                    <a:hueOff val="-10521704"/>
                    <a:satOff val="-11099"/>
                    <a:lumOff val="-7127"/>
                  </a:schemeClr>
                </a:solidFill>
              </a:defRPr>
            </a:pPr>
            <a:r>
              <a:t>4  Conclusiones</a:t>
            </a:r>
          </a:p>
        </p:txBody>
      </p:sp>
      <p:pic>
        <p:nvPicPr>
          <p:cNvPr id="151" name="xxl_27_SGFuZHNfaG9sZF90YWJsZXRfNQ-1024x789.jpg" descr="xxl_27_SGFuZHNfaG9sZF90YWJsZXRfNQ-1024x789.jpg"/>
          <p:cNvPicPr>
            <a:picLocks noChangeAspect="1"/>
          </p:cNvPicPr>
          <p:nvPr/>
        </p:nvPicPr>
        <p:blipFill>
          <a:blip r:embed="rId3">
            <a:alphaModFix amt="40000"/>
            <a:extLst/>
          </a:blip>
          <a:srcRect l="15755" t="0" r="15755" b="0"/>
          <a:stretch>
            <a:fillRect/>
          </a:stretch>
        </p:blipFill>
        <p:spPr>
          <a:xfrm>
            <a:off x="12192000" y="0"/>
            <a:ext cx="12192000" cy="13716000"/>
          </a:xfrm>
          <a:prstGeom prst="rect">
            <a:avLst/>
          </a:prstGeom>
          <a:ln w="12700">
            <a:miter lim="400000"/>
          </a:ln>
        </p:spPr>
      </p:pic>
      <p:sp>
        <p:nvSpPr>
          <p:cNvPr id="152" name="Número de diapositiva"/>
          <p:cNvSpPr txBox="1"/>
          <p:nvPr>
            <p:ph type="sldNum" sz="quarter" idx="4294967295"/>
          </p:nvPr>
        </p:nvSpPr>
        <p:spPr>
          <a:xfrm>
            <a:off x="23584724" y="12985800"/>
            <a:ext cx="241403" cy="374600"/>
          </a:xfrm>
          <a:prstGeom prst="rect">
            <a:avLst/>
          </a:prstGeom>
          <a:extLst>
            <a:ext uri="{C572A759-6A51-4108-AA02-DFA0A04FC94B}">
              <ma14:wrappingTextBoxFlag xmlns:ma14="http://schemas.microsoft.com/office/mac/drawingml/2011/main" val="1"/>
            </a:ext>
          </a:extLst>
        </p:spPr>
        <p:txBody>
          <a:bodyPr/>
          <a:lstStyle>
            <a:lvl1pPr algn="l"/>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Contenido"/>
          <p:cNvSpPr txBox="1"/>
          <p:nvPr>
            <p:ph type="title"/>
          </p:nvPr>
        </p:nvSpPr>
        <p:spPr>
          <a:prstGeom prst="rect">
            <a:avLst/>
          </a:prstGeom>
        </p:spPr>
        <p:txBody>
          <a:bodyPr/>
          <a:lstStyle/>
          <a:p>
            <a:pPr/>
            <a:r>
              <a:t>Contenido</a:t>
            </a:r>
          </a:p>
        </p:txBody>
      </p:sp>
      <p:sp>
        <p:nvSpPr>
          <p:cNvPr id="157" name="1  Certificado digital…"/>
          <p:cNvSpPr txBox="1"/>
          <p:nvPr>
            <p:ph type="body" sz="half" idx="1"/>
          </p:nvPr>
        </p:nvSpPr>
        <p:spPr>
          <a:prstGeom prst="rect">
            <a:avLst/>
          </a:prstGeom>
        </p:spPr>
        <p:txBody>
          <a:bodyPr/>
          <a:lstStyle/>
          <a:p>
            <a:pPr marL="0" indent="0" defTabSz="610870">
              <a:spcBef>
                <a:spcPts val="3100"/>
              </a:spcBef>
              <a:buSzTx/>
              <a:buFontTx/>
              <a:buNone/>
              <a:defRPr b="1" sz="2664">
                <a:solidFill>
                  <a:schemeClr val="accent6">
                    <a:hueOff val="-10521704"/>
                    <a:satOff val="-11099"/>
                    <a:lumOff val="-7127"/>
                  </a:schemeClr>
                </a:solidFill>
              </a:defRPr>
            </a:pPr>
            <a:r>
              <a:t>1  Certificado digital</a:t>
            </a:r>
          </a:p>
          <a:p>
            <a:pPr lvl="1" marL="0" indent="0" defTabSz="610870">
              <a:spcBef>
                <a:spcPts val="3100"/>
              </a:spcBef>
              <a:buSzTx/>
              <a:buFontTx/>
              <a:buNone/>
              <a:defRPr sz="2664">
                <a:solidFill>
                  <a:schemeClr val="accent6">
                    <a:hueOff val="-10521704"/>
                    <a:satOff val="-11099"/>
                    <a:lumOff val="-7127"/>
                  </a:schemeClr>
                </a:solidFill>
              </a:defRPr>
            </a:pPr>
            <a:r>
              <a:t>    1.1 ¿Qué es el certificado digital?</a:t>
            </a:r>
          </a:p>
          <a:p>
            <a:pPr lvl="1" marL="0" indent="0" defTabSz="610870">
              <a:spcBef>
                <a:spcPts val="3100"/>
              </a:spcBef>
              <a:buSzTx/>
              <a:buFontTx/>
              <a:buNone/>
              <a:defRPr sz="2664">
                <a:solidFill>
                  <a:schemeClr val="accent6">
                    <a:hueOff val="-10521704"/>
                    <a:satOff val="-11099"/>
                    <a:lumOff val="-7127"/>
                  </a:schemeClr>
                </a:solidFill>
              </a:defRPr>
            </a:pPr>
            <a:r>
              <a:t>    1.2 ¿Qué son las claves digitales?</a:t>
            </a:r>
          </a:p>
          <a:p>
            <a:pPr lvl="1" marL="0" indent="0" defTabSz="610870">
              <a:spcBef>
                <a:spcPts val="3100"/>
              </a:spcBef>
              <a:buSzTx/>
              <a:buFontTx/>
              <a:buNone/>
              <a:defRPr sz="2664">
                <a:solidFill>
                  <a:schemeClr val="accent6">
                    <a:hueOff val="-10521704"/>
                    <a:satOff val="-11099"/>
                    <a:lumOff val="-7127"/>
                  </a:schemeClr>
                </a:solidFill>
              </a:defRPr>
            </a:pPr>
            <a:r>
              <a:t>    1.3 Formato de los certificados digitales</a:t>
            </a:r>
          </a:p>
          <a:p>
            <a:pPr lvl="1" marL="0" indent="0" defTabSz="610870">
              <a:spcBef>
                <a:spcPts val="3100"/>
              </a:spcBef>
              <a:buSzTx/>
              <a:buFontTx/>
              <a:buNone/>
              <a:defRPr sz="2664">
                <a:solidFill>
                  <a:schemeClr val="accent6">
                    <a:hueOff val="-10521704"/>
                    <a:satOff val="-11099"/>
                    <a:lumOff val="-7127"/>
                  </a:schemeClr>
                </a:solidFill>
              </a:defRPr>
            </a:pPr>
            <a:r>
              <a:t>    1.4 Tipos de certificados digitales</a:t>
            </a:r>
          </a:p>
          <a:p>
            <a:pPr marL="0" indent="0" defTabSz="610870">
              <a:spcBef>
                <a:spcPts val="3100"/>
              </a:spcBef>
              <a:buSzTx/>
              <a:buFontTx/>
              <a:buNone/>
              <a:defRPr sz="2664">
                <a:solidFill>
                  <a:srgbClr val="CBCBCB"/>
                </a:solidFill>
              </a:defRPr>
            </a:pPr>
            <a:r>
              <a:t>2  DNI electrónico</a:t>
            </a:r>
          </a:p>
          <a:p>
            <a:pPr lvl="1" marL="0" indent="0" defTabSz="610870">
              <a:spcBef>
                <a:spcPts val="3100"/>
              </a:spcBef>
              <a:buSzTx/>
              <a:buFontTx/>
              <a:buNone/>
              <a:defRPr sz="2664">
                <a:solidFill>
                  <a:srgbClr val="CBCBCB"/>
                </a:solidFill>
              </a:defRPr>
            </a:pPr>
            <a:r>
              <a:t>    2.1 Componentes del DNI electrónico</a:t>
            </a:r>
          </a:p>
          <a:p>
            <a:pPr lvl="1" marL="0" indent="0" defTabSz="610870">
              <a:spcBef>
                <a:spcPts val="3100"/>
              </a:spcBef>
              <a:buSzTx/>
              <a:buFontTx/>
              <a:buNone/>
              <a:defRPr sz="2664">
                <a:solidFill>
                  <a:srgbClr val="CBCBCB"/>
                </a:solidFill>
              </a:defRPr>
            </a:pPr>
            <a:r>
              <a:t>    2.2 Diferencias entre DNI-e y DNI 3.0</a:t>
            </a:r>
          </a:p>
          <a:p>
            <a:pPr marL="0" indent="0" defTabSz="610870">
              <a:spcBef>
                <a:spcPts val="3100"/>
              </a:spcBef>
              <a:buSzTx/>
              <a:buFontTx/>
              <a:buNone/>
              <a:defRPr sz="2664">
                <a:solidFill>
                  <a:srgbClr val="CBCBCB"/>
                </a:solidFill>
              </a:defRPr>
            </a:pPr>
            <a:r>
              <a:t>3  Firma electrónica</a:t>
            </a:r>
          </a:p>
          <a:p>
            <a:pPr marL="0" indent="0" defTabSz="610870">
              <a:spcBef>
                <a:spcPts val="3100"/>
              </a:spcBef>
              <a:buSzTx/>
              <a:buFontTx/>
              <a:buNone/>
              <a:defRPr sz="2664">
                <a:solidFill>
                  <a:srgbClr val="CBCBCB"/>
                </a:solidFill>
              </a:defRPr>
            </a:pPr>
            <a:r>
              <a:t>    3.1 ¿Qué es la firma electrónica?</a:t>
            </a:r>
          </a:p>
          <a:p>
            <a:pPr marL="0" indent="0" defTabSz="610870">
              <a:spcBef>
                <a:spcPts val="3100"/>
              </a:spcBef>
              <a:buSzTx/>
              <a:buFontTx/>
              <a:buNone/>
              <a:defRPr sz="2664">
                <a:solidFill>
                  <a:srgbClr val="CBCBCB"/>
                </a:solidFill>
              </a:defRPr>
            </a:pPr>
            <a:r>
              <a:t>    3.2 ¿A qué nos referimos con firma digital?</a:t>
            </a:r>
          </a:p>
          <a:p>
            <a:pPr marL="0" indent="0" defTabSz="610870">
              <a:spcBef>
                <a:spcPts val="3100"/>
              </a:spcBef>
              <a:buSzTx/>
              <a:buFontTx/>
              <a:buNone/>
              <a:defRPr sz="2664">
                <a:solidFill>
                  <a:srgbClr val="CBCBCB"/>
                </a:solidFill>
              </a:defRPr>
            </a:pPr>
            <a:r>
              <a:t>4  Conclusiones</a:t>
            </a:r>
          </a:p>
        </p:txBody>
      </p:sp>
      <p:pic>
        <p:nvPicPr>
          <p:cNvPr id="158" name="xxl_27_SGFuZHNfaG9sZF90YWJsZXRfNQ-1024x789.jpg" descr="xxl_27_SGFuZHNfaG9sZF90YWJsZXRfNQ-1024x789.jpg"/>
          <p:cNvPicPr>
            <a:picLocks noChangeAspect="1"/>
          </p:cNvPicPr>
          <p:nvPr/>
        </p:nvPicPr>
        <p:blipFill>
          <a:blip r:embed="rId3">
            <a:alphaModFix amt="40000"/>
            <a:extLst/>
          </a:blip>
          <a:srcRect l="15755" t="0" r="15755" b="0"/>
          <a:stretch>
            <a:fillRect/>
          </a:stretch>
        </p:blipFill>
        <p:spPr>
          <a:xfrm>
            <a:off x="12192000" y="0"/>
            <a:ext cx="12192000" cy="13716000"/>
          </a:xfrm>
          <a:prstGeom prst="rect">
            <a:avLst/>
          </a:prstGeom>
          <a:ln w="12700">
            <a:miter lim="400000"/>
          </a:ln>
        </p:spPr>
      </p:pic>
      <p:sp>
        <p:nvSpPr>
          <p:cNvPr id="159" name="Número de diapositiva"/>
          <p:cNvSpPr txBox="1"/>
          <p:nvPr>
            <p:ph type="sldNum" sz="quarter" idx="4294967295"/>
          </p:nvPr>
        </p:nvSpPr>
        <p:spPr>
          <a:xfrm>
            <a:off x="23584724" y="12985800"/>
            <a:ext cx="241403" cy="374600"/>
          </a:xfrm>
          <a:prstGeom prst="rect">
            <a:avLst/>
          </a:prstGeom>
          <a:extLst>
            <a:ext uri="{C572A759-6A51-4108-AA02-DFA0A04FC94B}">
              <ma14:wrappingTextBoxFlag xmlns:ma14="http://schemas.microsoft.com/office/mac/drawingml/2011/main" val="1"/>
            </a:ext>
          </a:extLst>
        </p:spPr>
        <p:txBody>
          <a:bodyPr/>
          <a:lstStyle>
            <a:lvl1pPr algn="l"/>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Qué es el Certificado Digital? (I)"/>
          <p:cNvSpPr txBox="1"/>
          <p:nvPr>
            <p:ph type="title"/>
          </p:nvPr>
        </p:nvSpPr>
        <p:spPr>
          <a:prstGeom prst="rect">
            <a:avLst/>
          </a:prstGeom>
        </p:spPr>
        <p:txBody>
          <a:bodyPr/>
          <a:lstStyle/>
          <a:p>
            <a:pPr/>
            <a:r>
              <a:t>¿Qué es el Certificado Digital? (I)</a:t>
            </a:r>
          </a:p>
        </p:txBody>
      </p:sp>
      <p:sp>
        <p:nvSpPr>
          <p:cNvPr id="164" name="Si alguien firma un documento con una firma digital, ¿cómo puede convencer a quién lo recibe de que la firma la ha realizado esa persona?…"/>
          <p:cNvSpPr txBox="1"/>
          <p:nvPr>
            <p:ph type="body" idx="1"/>
          </p:nvPr>
        </p:nvSpPr>
        <p:spPr>
          <a:prstGeom prst="rect">
            <a:avLst/>
          </a:prstGeom>
        </p:spPr>
        <p:txBody>
          <a:bodyPr/>
          <a:lstStyle/>
          <a:p>
            <a:pPr>
              <a:defRPr>
                <a:solidFill>
                  <a:schemeClr val="accent6">
                    <a:hueOff val="-10521704"/>
                    <a:satOff val="-11099"/>
                    <a:lumOff val="-7127"/>
                  </a:schemeClr>
                </a:solidFill>
              </a:defRPr>
            </a:pPr>
            <a:r>
              <a:t>Si alguien </a:t>
            </a:r>
            <a:r>
              <a:rPr b="1">
                <a:latin typeface="Helvetica Neue"/>
                <a:ea typeface="Helvetica Neue"/>
                <a:cs typeface="Helvetica Neue"/>
                <a:sym typeface="Helvetica Neue"/>
              </a:rPr>
              <a:t>firma un documento con una firma digital</a:t>
            </a:r>
            <a:r>
              <a:t>, </a:t>
            </a:r>
            <a:r>
              <a:rPr i="1">
                <a:latin typeface="Helvetica Neue"/>
                <a:ea typeface="Helvetica Neue"/>
                <a:cs typeface="Helvetica Neue"/>
                <a:sym typeface="Helvetica Neue"/>
              </a:rPr>
              <a:t>¿cómo puede convencer a quién lo recibe de que la firma la ha realizado esa persona?</a:t>
            </a:r>
            <a:r>
              <a:t> </a:t>
            </a:r>
          </a:p>
          <a:p>
            <a:pPr>
              <a:defRPr>
                <a:solidFill>
                  <a:schemeClr val="accent6">
                    <a:hueOff val="-10521704"/>
                    <a:satOff val="-11099"/>
                    <a:lumOff val="-7127"/>
                  </a:schemeClr>
                </a:solidFill>
              </a:defRPr>
            </a:pPr>
            <a:r>
              <a:t>Aquí es donde entra lo que se conoce como </a:t>
            </a:r>
            <a:r>
              <a:rPr b="1">
                <a:latin typeface="Helvetica Neue"/>
                <a:ea typeface="Helvetica Neue"/>
                <a:cs typeface="Helvetica Neue"/>
                <a:sym typeface="Helvetica Neue"/>
              </a:rPr>
              <a:t>una tercera parte de confianza</a:t>
            </a:r>
            <a:r>
              <a:t>, es decir, algo o alguien en quien confían tanto el firmante como el que recibe la firma. Esa tercera parte de confianza emite un Certificado Digital.</a:t>
            </a:r>
          </a:p>
          <a:p>
            <a:pPr>
              <a:defRPr>
                <a:solidFill>
                  <a:schemeClr val="accent6">
                    <a:hueOff val="-10521704"/>
                    <a:satOff val="-11099"/>
                    <a:lumOff val="-7127"/>
                  </a:schemeClr>
                </a:solidFill>
              </a:defRPr>
            </a:pPr>
            <a:r>
              <a:t>Un </a:t>
            </a:r>
            <a:r>
              <a:rPr b="1">
                <a:latin typeface="Helvetica Neue"/>
                <a:ea typeface="Helvetica Neue"/>
                <a:cs typeface="Helvetica Neue"/>
                <a:sym typeface="Helvetica Neue"/>
              </a:rPr>
              <a:t>Certificado Digital</a:t>
            </a:r>
            <a:r>
              <a:t> o </a:t>
            </a:r>
            <a:r>
              <a:rPr b="1">
                <a:latin typeface="Helvetica Neue"/>
                <a:ea typeface="Helvetica Neue"/>
                <a:cs typeface="Helvetica Neue"/>
                <a:sym typeface="Helvetica Neue"/>
              </a:rPr>
              <a:t>Certificado Electrónico</a:t>
            </a:r>
            <a:r>
              <a:t> es un documento que identifica a una persona con un par de claves y va firmado digitalmente por quién lo emite.</a:t>
            </a:r>
          </a:p>
          <a:p>
            <a:pPr>
              <a:defRPr>
                <a:solidFill>
                  <a:schemeClr val="accent6">
                    <a:hueOff val="-10521704"/>
                    <a:satOff val="-11099"/>
                    <a:lumOff val="-7127"/>
                  </a:schemeClr>
                </a:solidFill>
              </a:defRPr>
            </a:pPr>
            <a:r>
              <a:t>Es expedido por una </a:t>
            </a:r>
            <a:r>
              <a:rPr b="1">
                <a:latin typeface="Helvetica Neue"/>
                <a:ea typeface="Helvetica Neue"/>
                <a:cs typeface="Helvetica Neue"/>
                <a:sym typeface="Helvetica Neue"/>
              </a:rPr>
              <a:t>Autoridad de Certificación</a:t>
            </a:r>
            <a:r>
              <a:t>.</a:t>
            </a:r>
          </a:p>
        </p:txBody>
      </p:sp>
      <p:sp>
        <p:nvSpPr>
          <p:cNvPr id="165" name="Número de diapositiva"/>
          <p:cNvSpPr txBox="1"/>
          <p:nvPr>
            <p:ph type="sldNum" sz="quarter" idx="4294967295"/>
          </p:nvPr>
        </p:nvSpPr>
        <p:spPr>
          <a:xfrm>
            <a:off x="23343323" y="12985800"/>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Qué es el Certificado Digital? (II)"/>
          <p:cNvSpPr txBox="1"/>
          <p:nvPr>
            <p:ph type="title"/>
          </p:nvPr>
        </p:nvSpPr>
        <p:spPr>
          <a:prstGeom prst="rect">
            <a:avLst/>
          </a:prstGeom>
        </p:spPr>
        <p:txBody>
          <a:bodyPr/>
          <a:lstStyle/>
          <a:p>
            <a:pPr/>
            <a:r>
              <a:t>¿Qué es el Certificado Digital? (II)</a:t>
            </a:r>
          </a:p>
        </p:txBody>
      </p:sp>
      <p:sp>
        <p:nvSpPr>
          <p:cNvPr id="170" name="Es el único medio que permite garantizar técnica y legalmente la identidad de una persona en Internet.…"/>
          <p:cNvSpPr txBox="1"/>
          <p:nvPr>
            <p:ph type="body" idx="1"/>
          </p:nvPr>
        </p:nvSpPr>
        <p:spPr>
          <a:prstGeom prst="rect">
            <a:avLst/>
          </a:prstGeom>
        </p:spPr>
        <p:txBody>
          <a:bodyPr/>
          <a:lstStyle/>
          <a:p>
            <a:pPr>
              <a:defRPr>
                <a:solidFill>
                  <a:schemeClr val="accent6">
                    <a:hueOff val="-10521704"/>
                    <a:satOff val="-11099"/>
                    <a:lumOff val="-7127"/>
                  </a:schemeClr>
                </a:solidFill>
              </a:defRPr>
            </a:pPr>
            <a:r>
              <a:t>Es el </a:t>
            </a:r>
            <a:r>
              <a:rPr b="1">
                <a:latin typeface="Helvetica Neue"/>
                <a:ea typeface="Helvetica Neue"/>
                <a:cs typeface="Helvetica Neue"/>
                <a:sym typeface="Helvetica Neue"/>
              </a:rPr>
              <a:t>único medio</a:t>
            </a:r>
            <a:r>
              <a:t> que permite </a:t>
            </a:r>
            <a:r>
              <a:rPr b="1">
                <a:latin typeface="Helvetica Neue"/>
                <a:ea typeface="Helvetica Neue"/>
                <a:cs typeface="Helvetica Neue"/>
                <a:sym typeface="Helvetica Neue"/>
              </a:rPr>
              <a:t>garantizar técnica y legalmente la identidad de una persona en Internet</a:t>
            </a:r>
            <a:r>
              <a:t>. </a:t>
            </a:r>
          </a:p>
          <a:p>
            <a:pPr>
              <a:defRPr>
                <a:solidFill>
                  <a:schemeClr val="accent6">
                    <a:hueOff val="-10521704"/>
                    <a:satOff val="-11099"/>
                    <a:lumOff val="-7127"/>
                  </a:schemeClr>
                </a:solidFill>
              </a:defRPr>
            </a:pPr>
            <a:r>
              <a:t>Su objetivo es </a:t>
            </a:r>
            <a:r>
              <a:rPr b="1">
                <a:latin typeface="Helvetica Neue"/>
                <a:ea typeface="Helvetica Neue"/>
                <a:cs typeface="Helvetica Neue"/>
                <a:sym typeface="Helvetica Neue"/>
              </a:rPr>
              <a:t>validar y certificar que una firma electrónica se corresponde con una persona o entidad concreta</a:t>
            </a:r>
            <a:r>
              <a:t>, requisito para que las instituciones puedan ofrecer servicios seguros a través de la red. </a:t>
            </a:r>
          </a:p>
          <a:p>
            <a:pPr>
              <a:defRPr>
                <a:solidFill>
                  <a:schemeClr val="accent6">
                    <a:hueOff val="-10521704"/>
                    <a:satOff val="-11099"/>
                    <a:lumOff val="-7127"/>
                  </a:schemeClr>
                </a:solidFill>
              </a:defRPr>
            </a:pPr>
            <a:r>
              <a:t>Todo certificado digital debe tener </a:t>
            </a:r>
            <a:r>
              <a:rPr b="1">
                <a:latin typeface="Helvetica Neue"/>
                <a:ea typeface="Helvetica Neue"/>
                <a:cs typeface="Helvetica Neue"/>
                <a:sym typeface="Helvetica Neue"/>
              </a:rPr>
              <a:t>información</a:t>
            </a:r>
            <a:r>
              <a:t> relativa al </a:t>
            </a:r>
            <a:r>
              <a:rPr b="1">
                <a:latin typeface="Helvetica Neue"/>
                <a:ea typeface="Helvetica Neue"/>
                <a:cs typeface="Helvetica Neue"/>
                <a:sym typeface="Helvetica Neue"/>
              </a:rPr>
              <a:t>propietario</a:t>
            </a:r>
            <a:r>
              <a:t> del certificado, </a:t>
            </a:r>
            <a:r>
              <a:rPr b="1">
                <a:latin typeface="Helvetica Neue"/>
                <a:ea typeface="Helvetica Neue"/>
                <a:cs typeface="Helvetica Neue"/>
                <a:sym typeface="Helvetica Neue"/>
              </a:rPr>
              <a:t>información</a:t>
            </a:r>
            <a:r>
              <a:t> relativa al </a:t>
            </a:r>
            <a:r>
              <a:rPr b="1">
                <a:latin typeface="Helvetica Neue"/>
                <a:ea typeface="Helvetica Neue"/>
                <a:cs typeface="Helvetica Neue"/>
                <a:sym typeface="Helvetica Neue"/>
              </a:rPr>
              <a:t>emisor</a:t>
            </a:r>
            <a:r>
              <a:t> del certificado, </a:t>
            </a:r>
            <a:r>
              <a:rPr b="1">
                <a:latin typeface="Helvetica Neue"/>
                <a:ea typeface="Helvetica Neue"/>
                <a:cs typeface="Helvetica Neue"/>
                <a:sym typeface="Helvetica Neue"/>
              </a:rPr>
              <a:t>claves del propietario</a:t>
            </a:r>
            <a:r>
              <a:t> y </a:t>
            </a:r>
            <a:r>
              <a:rPr b="1">
                <a:latin typeface="Helvetica Neue"/>
                <a:ea typeface="Helvetica Neue"/>
                <a:cs typeface="Helvetica Neue"/>
                <a:sym typeface="Helvetica Neue"/>
              </a:rPr>
              <a:t>firma digital del certificado</a:t>
            </a:r>
            <a:r>
              <a:t> por el emisor.</a:t>
            </a:r>
          </a:p>
        </p:txBody>
      </p:sp>
      <p:sp>
        <p:nvSpPr>
          <p:cNvPr id="171" name="Número de diapositiva"/>
          <p:cNvSpPr txBox="1"/>
          <p:nvPr>
            <p:ph type="sldNum" sz="quarter" idx="4294967295"/>
          </p:nvPr>
        </p:nvSpPr>
        <p:spPr>
          <a:xfrm>
            <a:off x="23343323" y="12985800"/>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Qué son las Claves Digitales?"/>
          <p:cNvSpPr txBox="1"/>
          <p:nvPr>
            <p:ph type="title"/>
          </p:nvPr>
        </p:nvSpPr>
        <p:spPr>
          <a:prstGeom prst="rect">
            <a:avLst/>
          </a:prstGeom>
        </p:spPr>
        <p:txBody>
          <a:bodyPr/>
          <a:lstStyle/>
          <a:p>
            <a:pPr/>
            <a:r>
              <a:t>¿Qué son las Claves Digitales?</a:t>
            </a:r>
          </a:p>
        </p:txBody>
      </p:sp>
      <p:sp>
        <p:nvSpPr>
          <p:cNvPr id="174" name="Un Certificado Digital consta de una pareja de claves criptográficas: una clave pública y una clave privada, esenciales para la firma e identificación del firmante. Lo que codifica una clave sólo lo puede decodificar la otra.…"/>
          <p:cNvSpPr txBox="1"/>
          <p:nvPr>
            <p:ph type="body" idx="1"/>
          </p:nvPr>
        </p:nvSpPr>
        <p:spPr>
          <a:prstGeom prst="rect">
            <a:avLst/>
          </a:prstGeom>
        </p:spPr>
        <p:txBody>
          <a:bodyPr/>
          <a:lstStyle/>
          <a:p>
            <a:pPr>
              <a:defRPr>
                <a:solidFill>
                  <a:schemeClr val="accent6">
                    <a:hueOff val="-10521704"/>
                    <a:satOff val="-11099"/>
                    <a:lumOff val="-7127"/>
                  </a:schemeClr>
                </a:solidFill>
              </a:defRPr>
            </a:pPr>
            <a:r>
              <a:t>Un Certificado Digital consta de una pareja de </a:t>
            </a:r>
            <a:r>
              <a:rPr b="1">
                <a:latin typeface="Helvetica Neue"/>
                <a:ea typeface="Helvetica Neue"/>
                <a:cs typeface="Helvetica Neue"/>
                <a:sym typeface="Helvetica Neue"/>
              </a:rPr>
              <a:t>claves criptográficas</a:t>
            </a:r>
            <a:r>
              <a:t>: una </a:t>
            </a:r>
            <a:r>
              <a:rPr b="1">
                <a:latin typeface="Helvetica Neue"/>
                <a:ea typeface="Helvetica Neue"/>
                <a:cs typeface="Helvetica Neue"/>
                <a:sym typeface="Helvetica Neue"/>
              </a:rPr>
              <a:t>clave pública</a:t>
            </a:r>
            <a:r>
              <a:t> y una </a:t>
            </a:r>
            <a:r>
              <a:rPr b="1">
                <a:latin typeface="Helvetica Neue"/>
                <a:ea typeface="Helvetica Neue"/>
                <a:cs typeface="Helvetica Neue"/>
                <a:sym typeface="Helvetica Neue"/>
              </a:rPr>
              <a:t>clave privada</a:t>
            </a:r>
            <a:r>
              <a:t>, esenciales para la firma e identificación del firmante. </a:t>
            </a:r>
            <a:r>
              <a:rPr b="1">
                <a:latin typeface="Helvetica Neue"/>
                <a:ea typeface="Helvetica Neue"/>
                <a:cs typeface="Helvetica Neue"/>
                <a:sym typeface="Helvetica Neue"/>
              </a:rPr>
              <a:t>Lo que codifica una clave sólo lo puede decodificar la otra</a:t>
            </a:r>
            <a:r>
              <a:t>. </a:t>
            </a:r>
          </a:p>
          <a:p>
            <a:pPr>
              <a:defRPr>
                <a:solidFill>
                  <a:schemeClr val="accent6">
                    <a:hueOff val="-10521704"/>
                    <a:satOff val="-11099"/>
                    <a:lumOff val="-7127"/>
                  </a:schemeClr>
                </a:solidFill>
              </a:defRPr>
            </a:pPr>
            <a:r>
              <a:t>La diferencia entre ellas es que la</a:t>
            </a:r>
            <a:r>
              <a:rPr b="1">
                <a:latin typeface="Helvetica Neue"/>
                <a:ea typeface="Helvetica Neue"/>
                <a:cs typeface="Helvetica Neue"/>
                <a:sym typeface="Helvetica Neue"/>
              </a:rPr>
              <a:t> clave privada </a:t>
            </a:r>
            <a:r>
              <a:t>está</a:t>
            </a:r>
            <a:r>
              <a:rPr b="1">
                <a:latin typeface="Helvetica Neue"/>
                <a:ea typeface="Helvetica Neue"/>
                <a:cs typeface="Helvetica Neue"/>
                <a:sym typeface="Helvetica Neue"/>
              </a:rPr>
              <a:t> pensada para que nunca salga del certificado</a:t>
            </a:r>
            <a:r>
              <a:t> y esté siempre bajo el control del firmante. En cambio, la </a:t>
            </a:r>
            <a:r>
              <a:rPr b="1">
                <a:latin typeface="Helvetica Neue"/>
                <a:ea typeface="Helvetica Neue"/>
                <a:cs typeface="Helvetica Neue"/>
                <a:sym typeface="Helvetica Neue"/>
              </a:rPr>
              <a:t>clave pública se puede repartir</a:t>
            </a:r>
            <a:r>
              <a:t> o enviar a otros usuarios o entidades. </a:t>
            </a:r>
          </a:p>
        </p:txBody>
      </p:sp>
      <p:sp>
        <p:nvSpPr>
          <p:cNvPr id="175" name="Número de diapositiva"/>
          <p:cNvSpPr txBox="1"/>
          <p:nvPr>
            <p:ph type="sldNum" sz="quarter" idx="4294967295"/>
          </p:nvPr>
        </p:nvSpPr>
        <p:spPr>
          <a:xfrm>
            <a:off x="23343323" y="12985800"/>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7" name="x509.png" descr="x509.png"/>
          <p:cNvPicPr>
            <a:picLocks noChangeAspect="1"/>
          </p:cNvPicPr>
          <p:nvPr>
            <p:ph type="pic" idx="13"/>
          </p:nvPr>
        </p:nvPicPr>
        <p:blipFill>
          <a:blip r:embed="rId2">
            <a:extLst/>
          </a:blip>
          <a:srcRect l="0" t="0" r="0" b="0"/>
          <a:stretch>
            <a:fillRect/>
          </a:stretch>
        </p:blipFill>
        <p:spPr>
          <a:xfrm>
            <a:off x="12192000" y="3033485"/>
            <a:ext cx="12192000" cy="9579430"/>
          </a:xfrm>
          <a:prstGeom prst="rect">
            <a:avLst/>
          </a:prstGeom>
        </p:spPr>
      </p:pic>
      <p:sp>
        <p:nvSpPr>
          <p:cNvPr id="178" name="Formato X.509"/>
          <p:cNvSpPr txBox="1"/>
          <p:nvPr>
            <p:ph type="title"/>
          </p:nvPr>
        </p:nvSpPr>
        <p:spPr>
          <a:prstGeom prst="rect">
            <a:avLst/>
          </a:prstGeom>
        </p:spPr>
        <p:txBody>
          <a:bodyPr/>
          <a:lstStyle/>
          <a:p>
            <a:pPr/>
            <a:r>
              <a:t>Formato X.509</a:t>
            </a:r>
          </a:p>
        </p:txBody>
      </p:sp>
      <p:sp>
        <p:nvSpPr>
          <p:cNvPr id="179" name="Ejemplo de un certificado X.509"/>
          <p:cNvSpPr txBox="1"/>
          <p:nvPr/>
        </p:nvSpPr>
        <p:spPr>
          <a:xfrm>
            <a:off x="15192470" y="2267437"/>
            <a:ext cx="6191060"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500">
                <a:solidFill>
                  <a:schemeClr val="accent6">
                    <a:hueOff val="-10521704"/>
                    <a:satOff val="-11099"/>
                    <a:lumOff val="-7127"/>
                  </a:schemeClr>
                </a:solidFill>
                <a:latin typeface="Helvetica Neue"/>
                <a:ea typeface="Helvetica Neue"/>
                <a:cs typeface="Helvetica Neue"/>
                <a:sym typeface="Helvetica Neue"/>
              </a:defRPr>
            </a:lvl1pPr>
          </a:lstStyle>
          <a:p>
            <a:pPr/>
            <a:r>
              <a:t>Ejemplo de un certificado X.509</a:t>
            </a:r>
          </a:p>
        </p:txBody>
      </p:sp>
      <p:graphicFrame>
        <p:nvGraphicFramePr>
          <p:cNvPr id="180" name="Tabla"/>
          <p:cNvGraphicFramePr/>
          <p:nvPr/>
        </p:nvGraphicFramePr>
        <p:xfrm>
          <a:off x="1060173" y="3143250"/>
          <a:ext cx="9538565" cy="93726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9525864"/>
              </a:tblGrid>
              <a:tr h="850900">
                <a:tc>
                  <a:txBody>
                    <a:bodyPr/>
                    <a:lstStyle/>
                    <a:p>
                      <a:pPr algn="ctr" defTabSz="647700">
                        <a:defRPr>
                          <a:solidFill>
                            <a:srgbClr val="000000"/>
                          </a:solidFill>
                        </a:defRPr>
                      </a:pPr>
                      <a:r>
                        <a:rPr sz="4200">
                          <a:solidFill>
                            <a:srgbClr val="444444"/>
                          </a:solidFill>
                        </a:rPr>
                        <a:t>Versión</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tcPr>
                </a:tc>
              </a:tr>
              <a:tr h="850900">
                <a:tc>
                  <a:txBody>
                    <a:bodyPr/>
                    <a:lstStyle/>
                    <a:p>
                      <a:pPr algn="ctr" defTabSz="647700">
                        <a:defRPr>
                          <a:solidFill>
                            <a:srgbClr val="000000"/>
                          </a:solidFill>
                        </a:defRPr>
                      </a:pPr>
                      <a:r>
                        <a:rPr sz="4200">
                          <a:solidFill>
                            <a:srgbClr val="444444"/>
                          </a:solidFill>
                        </a:rPr>
                        <a:t>Número de serie</a:t>
                      </a:r>
                    </a:p>
                  </a:txBody>
                  <a:tcPr marL="50800" marR="50800" marT="50800" marB="50800" anchor="ctr" anchorCtr="0" horzOverflow="overflow">
                    <a:lnL w="12700">
                      <a:solidFill>
                        <a:srgbClr val="000000"/>
                      </a:solidFill>
                      <a:miter lim="400000"/>
                    </a:lnL>
                    <a:lnR w="12700">
                      <a:solidFill>
                        <a:srgbClr val="000000"/>
                      </a:solidFill>
                      <a:miter lim="400000"/>
                    </a:lnR>
                  </a:tcPr>
                </a:tc>
              </a:tr>
              <a:tr h="850900">
                <a:tc>
                  <a:txBody>
                    <a:bodyPr/>
                    <a:lstStyle/>
                    <a:p>
                      <a:pPr algn="ctr" defTabSz="647700">
                        <a:defRPr>
                          <a:solidFill>
                            <a:srgbClr val="000000"/>
                          </a:solidFill>
                        </a:defRPr>
                      </a:pPr>
                      <a:r>
                        <a:rPr sz="4200">
                          <a:solidFill>
                            <a:srgbClr val="444444"/>
                          </a:solidFill>
                        </a:rPr>
                        <a:t>Algoritmo de firma</a:t>
                      </a:r>
                    </a:p>
                  </a:txBody>
                  <a:tcPr marL="50800" marR="50800" marT="50800" marB="50800" anchor="ctr" anchorCtr="0" horzOverflow="overflow">
                    <a:lnL w="12700">
                      <a:solidFill>
                        <a:srgbClr val="000000"/>
                      </a:solidFill>
                      <a:miter lim="400000"/>
                    </a:lnL>
                    <a:lnR w="12700">
                      <a:solidFill>
                        <a:srgbClr val="000000"/>
                      </a:solidFill>
                      <a:miter lim="400000"/>
                    </a:lnR>
                  </a:tcPr>
                </a:tc>
              </a:tr>
              <a:tr h="850900">
                <a:tc>
                  <a:txBody>
                    <a:bodyPr/>
                    <a:lstStyle/>
                    <a:p>
                      <a:pPr algn="ctr" defTabSz="647700">
                        <a:defRPr>
                          <a:solidFill>
                            <a:srgbClr val="000000"/>
                          </a:solidFill>
                        </a:defRPr>
                      </a:pPr>
                      <a:r>
                        <a:rPr sz="4200">
                          <a:solidFill>
                            <a:srgbClr val="444444"/>
                          </a:solidFill>
                        </a:rPr>
                        <a:t>Entidad emisora</a:t>
                      </a:r>
                    </a:p>
                  </a:txBody>
                  <a:tcPr marL="50800" marR="50800" marT="50800" marB="50800" anchor="ctr" anchorCtr="0" horzOverflow="overflow">
                    <a:lnL w="12700">
                      <a:solidFill>
                        <a:srgbClr val="000000"/>
                      </a:solidFill>
                      <a:miter lim="400000"/>
                    </a:lnL>
                    <a:lnR w="12700">
                      <a:solidFill>
                        <a:srgbClr val="000000"/>
                      </a:solidFill>
                      <a:miter lim="400000"/>
                    </a:lnR>
                  </a:tcPr>
                </a:tc>
              </a:tr>
              <a:tr h="850900">
                <a:tc>
                  <a:txBody>
                    <a:bodyPr/>
                    <a:lstStyle/>
                    <a:p>
                      <a:pPr algn="ctr" defTabSz="647700">
                        <a:defRPr>
                          <a:solidFill>
                            <a:srgbClr val="000000"/>
                          </a:solidFill>
                        </a:defRPr>
                      </a:pPr>
                      <a:r>
                        <a:rPr sz="4200">
                          <a:solidFill>
                            <a:srgbClr val="444444"/>
                          </a:solidFill>
                        </a:rPr>
                        <a:t>Periodo de validez</a:t>
                      </a:r>
                    </a:p>
                  </a:txBody>
                  <a:tcPr marL="50800" marR="50800" marT="50800" marB="50800" anchor="ctr" anchorCtr="0" horzOverflow="overflow">
                    <a:lnL w="12700">
                      <a:solidFill>
                        <a:srgbClr val="000000"/>
                      </a:solidFill>
                      <a:miter lim="400000"/>
                    </a:lnL>
                    <a:lnR w="12700">
                      <a:solidFill>
                        <a:srgbClr val="000000"/>
                      </a:solidFill>
                      <a:miter lim="400000"/>
                    </a:lnR>
                  </a:tcPr>
                </a:tc>
              </a:tr>
              <a:tr h="850900">
                <a:tc>
                  <a:txBody>
                    <a:bodyPr/>
                    <a:lstStyle/>
                    <a:p>
                      <a:pPr algn="ctr" defTabSz="647700">
                        <a:defRPr>
                          <a:solidFill>
                            <a:srgbClr val="000000"/>
                          </a:solidFill>
                        </a:defRPr>
                      </a:pPr>
                      <a:r>
                        <a:rPr sz="4200">
                          <a:solidFill>
                            <a:srgbClr val="444444"/>
                          </a:solidFill>
                        </a:rPr>
                        <a:t>Datos del sujeto</a:t>
                      </a:r>
                    </a:p>
                  </a:txBody>
                  <a:tcPr marL="50800" marR="50800" marT="50800" marB="50800" anchor="ctr" anchorCtr="0" horzOverflow="overflow">
                    <a:lnL w="12700">
                      <a:solidFill>
                        <a:srgbClr val="000000"/>
                      </a:solidFill>
                      <a:miter lim="400000"/>
                    </a:lnL>
                    <a:lnR w="12700">
                      <a:solidFill>
                        <a:srgbClr val="000000"/>
                      </a:solidFill>
                      <a:miter lim="400000"/>
                    </a:lnR>
                  </a:tcPr>
                </a:tc>
              </a:tr>
              <a:tr h="850900">
                <a:tc>
                  <a:txBody>
                    <a:bodyPr/>
                    <a:lstStyle/>
                    <a:p>
                      <a:pPr algn="ctr" defTabSz="647700">
                        <a:defRPr>
                          <a:solidFill>
                            <a:srgbClr val="000000"/>
                          </a:solidFill>
                        </a:defRPr>
                      </a:pPr>
                      <a:r>
                        <a:rPr sz="4200">
                          <a:solidFill>
                            <a:srgbClr val="444444"/>
                          </a:solidFill>
                        </a:rPr>
                        <a:t>Clave pública del sujeto</a:t>
                      </a:r>
                    </a:p>
                  </a:txBody>
                  <a:tcPr marL="50800" marR="50800" marT="50800" marB="50800" anchor="ctr" anchorCtr="0" horzOverflow="overflow">
                    <a:lnL w="12700">
                      <a:solidFill>
                        <a:srgbClr val="000000"/>
                      </a:solidFill>
                      <a:miter lim="400000"/>
                    </a:lnL>
                    <a:lnR w="12700">
                      <a:solidFill>
                        <a:srgbClr val="000000"/>
                      </a:solidFill>
                      <a:miter lim="400000"/>
                    </a:lnR>
                  </a:tcPr>
                </a:tc>
              </a:tr>
              <a:tr h="850900">
                <a:tc>
                  <a:txBody>
                    <a:bodyPr/>
                    <a:lstStyle/>
                    <a:p>
                      <a:pPr algn="ctr" defTabSz="647700">
                        <a:defRPr>
                          <a:solidFill>
                            <a:srgbClr val="000000"/>
                          </a:solidFill>
                        </a:defRPr>
                      </a:pPr>
                      <a:r>
                        <a:rPr sz="4200">
                          <a:solidFill>
                            <a:srgbClr val="444444"/>
                          </a:solidFill>
                        </a:rPr>
                        <a:t>ID único de la entidad emisora</a:t>
                      </a:r>
                    </a:p>
                  </a:txBody>
                  <a:tcPr marL="50800" marR="50800" marT="50800" marB="50800" anchor="ctr" anchorCtr="0" horzOverflow="overflow">
                    <a:lnL w="12700">
                      <a:solidFill>
                        <a:srgbClr val="000000"/>
                      </a:solidFill>
                      <a:miter lim="400000"/>
                    </a:lnL>
                    <a:lnR w="12700">
                      <a:solidFill>
                        <a:srgbClr val="000000"/>
                      </a:solidFill>
                      <a:miter lim="400000"/>
                    </a:lnR>
                  </a:tcPr>
                </a:tc>
              </a:tr>
              <a:tr h="850900">
                <a:tc>
                  <a:txBody>
                    <a:bodyPr/>
                    <a:lstStyle/>
                    <a:p>
                      <a:pPr algn="ctr" defTabSz="647700">
                        <a:defRPr>
                          <a:solidFill>
                            <a:srgbClr val="000000"/>
                          </a:solidFill>
                        </a:defRPr>
                      </a:pPr>
                      <a:r>
                        <a:rPr sz="4200">
                          <a:solidFill>
                            <a:srgbClr val="444444"/>
                          </a:solidFill>
                        </a:rPr>
                        <a:t>ID único del sujeto</a:t>
                      </a:r>
                    </a:p>
                  </a:txBody>
                  <a:tcPr marL="50800" marR="50800" marT="50800" marB="50800" anchor="ctr" anchorCtr="0" horzOverflow="overflow">
                    <a:lnL w="12700">
                      <a:solidFill>
                        <a:srgbClr val="000000"/>
                      </a:solidFill>
                      <a:miter lim="400000"/>
                    </a:lnL>
                    <a:lnR w="12700">
                      <a:solidFill>
                        <a:srgbClr val="000000"/>
                      </a:solidFill>
                      <a:miter lim="400000"/>
                    </a:lnR>
                  </a:tcPr>
                </a:tc>
              </a:tr>
              <a:tr h="850900">
                <a:tc>
                  <a:txBody>
                    <a:bodyPr/>
                    <a:lstStyle/>
                    <a:p>
                      <a:pPr algn="ctr" defTabSz="647700">
                        <a:defRPr>
                          <a:solidFill>
                            <a:srgbClr val="000000"/>
                          </a:solidFill>
                        </a:defRPr>
                      </a:pPr>
                      <a:r>
                        <a:rPr sz="4200">
                          <a:solidFill>
                            <a:srgbClr val="444444"/>
                          </a:solidFill>
                        </a:rPr>
                        <a:t>Extensiones</a:t>
                      </a:r>
                    </a:p>
                  </a:txBody>
                  <a:tcPr marL="50800" marR="50800" marT="50800" marB="50800" anchor="ctr" anchorCtr="0" horzOverflow="overflow">
                    <a:lnL w="12700">
                      <a:solidFill>
                        <a:srgbClr val="000000"/>
                      </a:solidFill>
                      <a:miter lim="400000"/>
                    </a:lnL>
                    <a:lnR w="12700">
                      <a:solidFill>
                        <a:srgbClr val="000000"/>
                      </a:solidFill>
                      <a:miter lim="400000"/>
                    </a:lnR>
                  </a:tcPr>
                </a:tc>
              </a:tr>
              <a:tr h="850900">
                <a:tc>
                  <a:txBody>
                    <a:bodyPr/>
                    <a:lstStyle/>
                    <a:p>
                      <a:pPr algn="ctr" defTabSz="647700">
                        <a:defRPr>
                          <a:solidFill>
                            <a:srgbClr val="000000"/>
                          </a:solidFill>
                        </a:defRPr>
                      </a:pPr>
                      <a:r>
                        <a:rPr sz="4200">
                          <a:solidFill>
                            <a:srgbClr val="444444"/>
                          </a:solidFill>
                        </a:rPr>
                        <a:t>Firma digital de la entidad emisora</a:t>
                      </a:r>
                    </a:p>
                  </a:txBody>
                  <a:tcPr marL="50800" marR="50800" marT="50800" marB="50800" anchor="ctr" anchorCtr="0" horzOverflow="overflow">
                    <a:lnL w="12700">
                      <a:solidFill>
                        <a:srgbClr val="000000"/>
                      </a:solidFill>
                      <a:miter lim="400000"/>
                    </a:lnL>
                    <a:lnR w="12700">
                      <a:solidFill>
                        <a:srgbClr val="000000"/>
                      </a:solidFill>
                      <a:miter lim="400000"/>
                    </a:lnR>
                    <a:lnB w="12700">
                      <a:solidFill>
                        <a:srgbClr val="000000"/>
                      </a:solidFill>
                      <a:miter lim="400000"/>
                    </a:lnB>
                  </a:tcPr>
                </a:tc>
              </a:tr>
            </a:tbl>
          </a:graphicData>
        </a:graphic>
      </p:graphicFrame>
      <p:sp>
        <p:nvSpPr>
          <p:cNvPr id="181" name="Número de diapositiva"/>
          <p:cNvSpPr txBox="1"/>
          <p:nvPr>
            <p:ph type="sldNum" sz="quarter" idx="4294967295"/>
          </p:nvPr>
        </p:nvSpPr>
        <p:spPr>
          <a:xfrm>
            <a:off x="957643" y="12985800"/>
            <a:ext cx="241403" cy="374600"/>
          </a:xfrm>
          <a:prstGeom prst="rect">
            <a:avLst/>
          </a:prstGeom>
          <a:extLst>
            <a:ext uri="{C572A759-6A51-4108-AA02-DFA0A04FC94B}">
              <ma14:wrappingTextBoxFlag xmlns:ma14="http://schemas.microsoft.com/office/mac/drawingml/2011/main" val="1"/>
            </a:ext>
          </a:extLst>
        </p:spPr>
        <p:txBody>
          <a:bodyPr/>
          <a:lstStyle>
            <a:lvl1pPr algn="l"/>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